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4" r:id="rId1"/>
  </p:sldMasterIdLst>
  <p:notesMasterIdLst>
    <p:notesMasterId r:id="rId52"/>
  </p:notesMasterIdLst>
  <p:sldIdLst>
    <p:sldId id="484" r:id="rId2"/>
    <p:sldId id="508" r:id="rId3"/>
    <p:sldId id="487" r:id="rId4"/>
    <p:sldId id="486" r:id="rId5"/>
    <p:sldId id="488" r:id="rId6"/>
    <p:sldId id="913" r:id="rId7"/>
    <p:sldId id="492" r:id="rId8"/>
    <p:sldId id="493" r:id="rId9"/>
    <p:sldId id="494" r:id="rId10"/>
    <p:sldId id="496" r:id="rId11"/>
    <p:sldId id="915" r:id="rId12"/>
    <p:sldId id="917" r:id="rId13"/>
    <p:sldId id="918" r:id="rId14"/>
    <p:sldId id="920" r:id="rId15"/>
    <p:sldId id="921" r:id="rId16"/>
    <p:sldId id="498" r:id="rId17"/>
    <p:sldId id="497" r:id="rId18"/>
    <p:sldId id="495" r:id="rId19"/>
    <p:sldId id="507" r:id="rId20"/>
    <p:sldId id="922" r:id="rId21"/>
    <p:sldId id="502" r:id="rId22"/>
    <p:sldId id="499" r:id="rId23"/>
    <p:sldId id="500" r:id="rId24"/>
    <p:sldId id="923" r:id="rId25"/>
    <p:sldId id="925" r:id="rId26"/>
    <p:sldId id="924" r:id="rId27"/>
    <p:sldId id="931" r:id="rId28"/>
    <p:sldId id="932" r:id="rId29"/>
    <p:sldId id="503" r:id="rId30"/>
    <p:sldId id="505" r:id="rId31"/>
    <p:sldId id="504" r:id="rId32"/>
    <p:sldId id="501" r:id="rId33"/>
    <p:sldId id="485" r:id="rId34"/>
    <p:sldId id="926" r:id="rId35"/>
    <p:sldId id="927" r:id="rId36"/>
    <p:sldId id="928" r:id="rId37"/>
    <p:sldId id="506" r:id="rId38"/>
    <p:sldId id="929" r:id="rId39"/>
    <p:sldId id="930" r:id="rId40"/>
    <p:sldId id="933" r:id="rId41"/>
    <p:sldId id="464" r:id="rId42"/>
    <p:sldId id="935" r:id="rId43"/>
    <p:sldId id="934" r:id="rId44"/>
    <p:sldId id="936" r:id="rId45"/>
    <p:sldId id="937" r:id="rId46"/>
    <p:sldId id="491" r:id="rId47"/>
    <p:sldId id="938" r:id="rId48"/>
    <p:sldId id="939" r:id="rId49"/>
    <p:sldId id="490" r:id="rId50"/>
    <p:sldId id="940"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37" autoAdjust="0"/>
    <p:restoredTop sz="94660"/>
  </p:normalViewPr>
  <p:slideViewPr>
    <p:cSldViewPr>
      <p:cViewPr varScale="1">
        <p:scale>
          <a:sx n="73" d="100"/>
          <a:sy n="73" d="100"/>
        </p:scale>
        <p:origin x="1302" y="54"/>
      </p:cViewPr>
      <p:guideLst>
        <p:guide orient="horz" pos="2160"/>
        <p:guide pos="2880"/>
      </p:guideLst>
    </p:cSldViewPr>
  </p:slideViewPr>
  <p:notesTextViewPr>
    <p:cViewPr>
      <p:scale>
        <a:sx n="1" d="1"/>
        <a:sy n="1" d="1"/>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75C863-FD37-4BEF-9E46-45CF19D7BC67}" type="datetimeFigureOut">
              <a:rPr lang="hr-HR" smtClean="0"/>
              <a:pPr/>
              <a:t>30.3.2022.</a:t>
            </a:fld>
            <a:endParaRPr lang="hr-H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r-H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1446C8-9D44-4A8A-977A-DBF996069F29}" type="slidenum">
              <a:rPr lang="hr-HR" smtClean="0"/>
              <a:pPr/>
              <a:t>‹#›</a:t>
            </a:fld>
            <a:endParaRPr lang="hr-HR"/>
          </a:p>
        </p:txBody>
      </p:sp>
    </p:spTree>
    <p:extLst>
      <p:ext uri="{BB962C8B-B14F-4D97-AF65-F5344CB8AC3E}">
        <p14:creationId xmlns:p14="http://schemas.microsoft.com/office/powerpoint/2010/main" val="1453318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6712"/>
            <a:ext cx="7848600" cy="2462113"/>
          </a:xfrm>
        </p:spPr>
        <p:txBody>
          <a:bodyPr anchor="ctr">
            <a:noAutofit/>
          </a:bodyPr>
          <a:lstStyle>
            <a:lvl1pPr algn="ctr">
              <a:defRPr sz="5400" cap="all" baseline="0">
                <a:solidFill>
                  <a:srgbClr val="002060"/>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7846640" cy="2732112"/>
          </a:xfrm>
        </p:spPr>
        <p:txBody>
          <a:bodyPr/>
          <a:lstStyle>
            <a:lvl1pPr marL="0" indent="0" algn="l">
              <a:buNone/>
              <a:defRPr>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4" name="Slika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50888" y="6521440"/>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p>
        </p:txBody>
      </p:sp>
      <p:sp>
        <p:nvSpPr>
          <p:cNvPr id="3" name="Vertical Text Placeholder 2"/>
          <p:cNvSpPr>
            <a:spLocks noGrp="1"/>
          </p:cNvSpPr>
          <p:nvPr>
            <p:ph type="body" orient="vert" idx="1"/>
          </p:nvPr>
        </p:nvSpPr>
        <p:spPr>
          <a:xfrm rot="10800000">
            <a:off x="457200" y="1600200"/>
            <a:ext cx="8229600" cy="4636008"/>
          </a:xfrm>
        </p:spPr>
        <p:txBody>
          <a:bodyPr vert="eaVert"/>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0800000">
            <a:off x="445305" y="476672"/>
            <a:ext cx="2057400" cy="5759536"/>
          </a:xfrm>
        </p:spPr>
        <p:txBody>
          <a:bodyPr vert="eaVert" anchor="b"/>
          <a:lstStyle>
            <a:lvl1pPr>
              <a:defRPr>
                <a:solidFill>
                  <a:srgbClr val="002060"/>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rot="10800000">
            <a:off x="2699792" y="476672"/>
            <a:ext cx="6019800" cy="5759536"/>
          </a:xfrm>
        </p:spPr>
        <p:txBody>
          <a:bodyPr vert="eaVert"/>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Naslovni slaj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D2E57653-3E58-4892-A7ED-712530ACC680}" type="slidenum">
              <a:rPr kumimoji="0" lang="en-US" smtClean="0"/>
              <a:pPr/>
              <a:t>‹#›</a:t>
            </a:fld>
            <a:endParaRPr kumimoji="0" lang="en-US" dirty="0"/>
          </a:p>
        </p:txBody>
      </p:sp>
      <p:sp>
        <p:nvSpPr>
          <p:cNvPr id="10" name="Subtitle 2"/>
          <p:cNvSpPr txBox="1">
            <a:spLocks/>
          </p:cNvSpPr>
          <p:nvPr userDrawn="1"/>
        </p:nvSpPr>
        <p:spPr>
          <a:xfrm>
            <a:off x="539550" y="5816750"/>
            <a:ext cx="2253371" cy="440432"/>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2400" kern="1200">
                <a:solidFill>
                  <a:schemeClr val="tx1">
                    <a:tint val="75000"/>
                  </a:schemeClr>
                </a:solidFill>
                <a:latin typeface="+mj-lt"/>
                <a:ea typeface="+mn-ea"/>
                <a:cs typeface="+mn-cs"/>
              </a:defRPr>
            </a:lvl1pPr>
            <a:lvl2pPr marL="4572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2pPr>
            <a:lvl3pPr marL="9144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3pPr>
            <a:lvl4pPr marL="13716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4pPr>
            <a:lvl5pPr marL="18288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5pPr>
            <a:lvl6pPr marL="22860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6pPr>
            <a:lvl7pPr marL="27432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7pPr>
            <a:lvl8pPr marL="32004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8pPr>
            <a:lvl9pPr marL="36576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9pPr>
          </a:lstStyle>
          <a:p>
            <a:r>
              <a:rPr lang="hr-HR" dirty="0">
                <a:solidFill>
                  <a:schemeClr val="tx2"/>
                </a:solidFill>
              </a:rPr>
              <a:t>www.rif.hr</a:t>
            </a:r>
            <a:endParaRPr lang="en-US" dirty="0">
              <a:solidFill>
                <a:schemeClr val="tx2"/>
              </a:solidFill>
            </a:endParaRPr>
          </a:p>
        </p:txBody>
      </p:sp>
      <p:sp>
        <p:nvSpPr>
          <p:cNvPr id="9" name="Rezervirano mjesto datuma 3"/>
          <p:cNvSpPr>
            <a:spLocks noGrp="1"/>
          </p:cNvSpPr>
          <p:nvPr>
            <p:ph type="dt" sz="half" idx="2"/>
          </p:nvPr>
        </p:nvSpPr>
        <p:spPr>
          <a:xfrm>
            <a:off x="8100392" y="6492875"/>
            <a:ext cx="1043608" cy="365125"/>
          </a:xfrm>
          <a:prstGeom prst="rect">
            <a:avLst/>
          </a:prstGeom>
        </p:spPr>
        <p:txBody>
          <a:bodyPr vert="horz" lIns="91440" tIns="45720" rIns="91440" bIns="45720" rtlCol="0" anchor="ctr"/>
          <a:lstStyle>
            <a:lvl1pPr algn="ctr">
              <a:defRPr sz="1000" baseline="0">
                <a:solidFill>
                  <a:schemeClr val="tx1">
                    <a:tint val="75000"/>
                  </a:schemeClr>
                </a:solidFill>
              </a:defRPr>
            </a:lvl1pPr>
          </a:lstStyle>
          <a:p>
            <a:endParaRPr lang="hr-HR" dirty="0"/>
          </a:p>
        </p:txBody>
      </p:sp>
      <p:pic>
        <p:nvPicPr>
          <p:cNvPr id="2" name="Slika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15710" y="620688"/>
            <a:ext cx="5753725" cy="2286000"/>
          </a:xfrm>
          <a:prstGeom prst="rect">
            <a:avLst/>
          </a:prstGeom>
        </p:spPr>
      </p:pic>
      <p:pic>
        <p:nvPicPr>
          <p:cNvPr id="3" name="Slika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1695" y="3501008"/>
            <a:ext cx="2429083" cy="2200287"/>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82161" y="586836"/>
            <a:ext cx="1368152" cy="2534727"/>
          </a:xfrm>
          <a:prstGeom prst="rect">
            <a:avLst/>
          </a:prstGeom>
        </p:spPr>
      </p:pic>
    </p:spTree>
    <p:extLst>
      <p:ext uri="{BB962C8B-B14F-4D97-AF65-F5344CB8AC3E}">
        <p14:creationId xmlns:p14="http://schemas.microsoft.com/office/powerpoint/2010/main" val="19451106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p>
        </p:txBody>
      </p:sp>
      <p:sp>
        <p:nvSpPr>
          <p:cNvPr id="3" name="Content Placeholder 2"/>
          <p:cNvSpPr>
            <a:spLocks noGrp="1"/>
          </p:cNvSpPr>
          <p:nvPr>
            <p:ph idx="1"/>
          </p:nvPr>
        </p:nvSpPr>
        <p:spPr/>
        <p:txBody>
          <a:bodyPr/>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odjeljka">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908721"/>
            <a:ext cx="7772400" cy="2448272"/>
          </a:xfrm>
        </p:spPr>
        <p:txBody>
          <a:bodyPr anchor="ctr">
            <a:normAutofit/>
          </a:bodyPr>
          <a:lstStyle>
            <a:lvl1pPr algn="ctr">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573016"/>
            <a:ext cx="7772400" cy="2554035"/>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solidFill>
                  <a:srgbClr val="002060"/>
                </a:solidFill>
              </a:defRPr>
            </a:lvl1pPr>
            <a:lvl2pPr>
              <a:defRPr sz="2400">
                <a:solidFill>
                  <a:srgbClr val="002060"/>
                </a:solidFill>
              </a:defRPr>
            </a:lvl2pPr>
            <a:lvl3pPr>
              <a:defRPr sz="2000">
                <a:solidFill>
                  <a:srgbClr val="002060"/>
                </a:solidFill>
              </a:defRPr>
            </a:lvl3pPr>
            <a:lvl4pPr>
              <a:defRPr sz="1800">
                <a:solidFill>
                  <a:srgbClr val="002060"/>
                </a:solidFill>
              </a:defRPr>
            </a:lvl4pPr>
            <a:lvl5pPr>
              <a:defRPr sz="1800">
                <a:solidFill>
                  <a:srgbClr val="00206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solidFill>
                  <a:srgbClr val="002060"/>
                </a:solidFill>
              </a:defRPr>
            </a:lvl1pPr>
            <a:lvl2pPr>
              <a:defRPr sz="2400">
                <a:solidFill>
                  <a:srgbClr val="002060"/>
                </a:solidFill>
              </a:defRPr>
            </a:lvl2pPr>
            <a:lvl3pPr>
              <a:defRPr sz="2000">
                <a:solidFill>
                  <a:srgbClr val="002060"/>
                </a:solidFill>
              </a:defRPr>
            </a:lvl3pPr>
            <a:lvl4pPr>
              <a:defRPr sz="1800">
                <a:solidFill>
                  <a:srgbClr val="002060"/>
                </a:solidFill>
              </a:defRPr>
            </a:lvl4pPr>
            <a:lvl5pPr>
              <a:defRPr sz="1800">
                <a:solidFill>
                  <a:srgbClr val="00206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10" name="Slika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3" name="Slika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rgbClr val="00206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solidFill>
                  <a:srgbClr val="002060"/>
                </a:solidFill>
              </a:defRPr>
            </a:lvl1pPr>
            <a:lvl2pPr>
              <a:defRPr sz="2000">
                <a:solidFill>
                  <a:srgbClr val="002060"/>
                </a:solidFill>
              </a:defRPr>
            </a:lvl2pPr>
            <a:lvl3pPr>
              <a:defRPr sz="1800">
                <a:solidFill>
                  <a:srgbClr val="002060"/>
                </a:solidFill>
              </a:defRPr>
            </a:lvl3pPr>
            <a:lvl4pPr>
              <a:defRPr sz="1600">
                <a:solidFill>
                  <a:srgbClr val="002060"/>
                </a:solidFill>
              </a:defRPr>
            </a:lvl4pPr>
            <a:lvl5pPr>
              <a:defRPr sz="1600">
                <a:solidFill>
                  <a:srgbClr val="002060"/>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rgbClr val="002060"/>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solidFill>
                  <a:srgbClr val="002060"/>
                </a:solidFill>
              </a:defRPr>
            </a:lvl1pPr>
            <a:lvl2pPr>
              <a:defRPr sz="2000">
                <a:solidFill>
                  <a:srgbClr val="002060"/>
                </a:solidFill>
              </a:defRPr>
            </a:lvl2pPr>
            <a:lvl3pPr>
              <a:defRPr sz="1800">
                <a:solidFill>
                  <a:srgbClr val="002060"/>
                </a:solidFill>
              </a:defRPr>
            </a:lvl3pPr>
            <a:lvl4pPr>
              <a:defRPr sz="1600">
                <a:solidFill>
                  <a:srgbClr val="002060"/>
                </a:solidFill>
              </a:defRPr>
            </a:lvl4pPr>
            <a:lvl5pPr>
              <a:defRPr sz="1600">
                <a:solidFill>
                  <a:srgbClr val="002060"/>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endParaRPr kumimoji="0" lang="en-US" dirty="0"/>
          </a:p>
        </p:txBody>
      </p:sp>
      <p:sp>
        <p:nvSpPr>
          <p:cNvPr id="9" name="Slide Number Placeholder 8"/>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11" name="Slika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3" name="Slika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4" name="Slika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8" name="Slika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9" name="Slika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0" name="Slika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7" name="Slika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8" name="Slika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9" name="Slika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solidFill>
                  <a:srgbClr val="002060"/>
                </a:solidFill>
              </a:defRPr>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solidFill>
                  <a:srgbClr val="002060"/>
                </a:solidFill>
              </a:defRPr>
            </a:lvl1pPr>
            <a:lvl2pPr>
              <a:defRPr sz="2800">
                <a:solidFill>
                  <a:srgbClr val="002060"/>
                </a:solidFill>
              </a:defRPr>
            </a:lvl2pPr>
            <a:lvl3pPr>
              <a:defRPr sz="2400">
                <a:solidFill>
                  <a:srgbClr val="002060"/>
                </a:solidFill>
              </a:defRPr>
            </a:lvl3pPr>
            <a:lvl4pPr>
              <a:defRPr sz="2000">
                <a:solidFill>
                  <a:srgbClr val="002060"/>
                </a:solidFill>
              </a:defRPr>
            </a:lvl4pPr>
            <a:lvl5pPr>
              <a:defRPr sz="2000">
                <a:solidFill>
                  <a:srgbClr val="002060"/>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solidFill>
                  <a:srgbClr val="00206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solidFill>
                  <a:srgbClr val="002060"/>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solidFill>
                  <a:srgbClr val="00206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10" name="Slika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hr-HR" dirty="0"/>
              <a:t>Uredite stil naslova matrice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3"/>
          </p:nvPr>
        </p:nvSpPr>
        <p:spPr>
          <a:xfrm>
            <a:off x="467544" y="18288"/>
            <a:ext cx="7776864" cy="329184"/>
          </a:xfrm>
          <a:prstGeom prst="rect">
            <a:avLst/>
          </a:prstGeom>
        </p:spPr>
        <p:txBody>
          <a:bodyPr vert="horz" lIns="91440" tIns="45720" rIns="91440" bIns="45720" rtlCol="0" anchor="ctr"/>
          <a:lstStyle>
            <a:lvl1pPr algn="l">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8316416" y="18288"/>
            <a:ext cx="720080" cy="329184"/>
          </a:xfrm>
          <a:prstGeom prst="rect">
            <a:avLst/>
          </a:prstGeom>
        </p:spPr>
        <p:txBody>
          <a:bodyPr vert="horz" lIns="91440" tIns="45720" rIns="91440" bIns="45720" rtlCol="0" anchor="ctr"/>
          <a:lstStyle>
            <a:lvl1pPr algn="r">
              <a:defRPr sz="1400" b="1">
                <a:solidFill>
                  <a:srgbClr val="FFFFFF"/>
                </a:solidFill>
              </a:defRPr>
            </a:lvl1pPr>
          </a:lstStyle>
          <a:p>
            <a:fld id="{D2E57653-3E58-4892-A7ED-712530ACC680}" type="slidenum">
              <a:rPr lang="en-US" smtClean="0"/>
              <a:pPr/>
              <a:t>‹#›</a:t>
            </a:fld>
            <a:endParaRPr lang="en-US" dirty="0"/>
          </a:p>
        </p:txBody>
      </p:sp>
      <p:sp>
        <p:nvSpPr>
          <p:cNvPr id="8" name="Rezervirano mjesto datuma 3"/>
          <p:cNvSpPr>
            <a:spLocks noGrp="1"/>
          </p:cNvSpPr>
          <p:nvPr>
            <p:ph type="dt" sz="half" idx="2"/>
          </p:nvPr>
        </p:nvSpPr>
        <p:spPr>
          <a:xfrm>
            <a:off x="8100392" y="6492875"/>
            <a:ext cx="1043608" cy="365125"/>
          </a:xfrm>
          <a:prstGeom prst="rect">
            <a:avLst/>
          </a:prstGeom>
        </p:spPr>
        <p:txBody>
          <a:bodyPr vert="horz" lIns="91440" tIns="45720" rIns="91440" bIns="45720" rtlCol="0" anchor="ctr"/>
          <a:lstStyle>
            <a:lvl1pPr algn="ctr">
              <a:defRPr sz="1000" baseline="0">
                <a:solidFill>
                  <a:schemeClr val="tx1">
                    <a:tint val="75000"/>
                  </a:schemeClr>
                </a:solidFill>
              </a:defRPr>
            </a:lvl1pPr>
          </a:lstStyle>
          <a:p>
            <a:fld id="{8B3EE666-E7FC-4792-A216-299238F92772}" type="datetimeFigureOut">
              <a:rPr lang="hr-HR" smtClean="0"/>
              <a:pPr/>
              <a:t>30.3.2022.</a:t>
            </a:fld>
            <a:endParaRPr lang="hr-HR" dirty="0"/>
          </a:p>
        </p:txBody>
      </p:sp>
    </p:spTree>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niOkvir 2"/>
          <p:cNvSpPr txBox="1"/>
          <p:nvPr/>
        </p:nvSpPr>
        <p:spPr>
          <a:xfrm>
            <a:off x="2843808" y="3356992"/>
            <a:ext cx="6408712" cy="3785652"/>
          </a:xfrm>
          <a:prstGeom prst="rect">
            <a:avLst/>
          </a:prstGeom>
          <a:noFill/>
        </p:spPr>
        <p:txBody>
          <a:bodyPr wrap="square" rtlCol="0">
            <a:spAutoFit/>
          </a:bodyPr>
          <a:lstStyle/>
          <a:p>
            <a:pPr algn="ctr"/>
            <a:r>
              <a:rPr lang="hr-HR" sz="2400" b="1" dirty="0">
                <a:solidFill>
                  <a:srgbClr val="002060"/>
                </a:solidFill>
                <a:effectLst/>
                <a:ea typeface="Calibri" panose="020F0502020204030204" pitchFamily="34" charset="0"/>
                <a:cs typeface="Arial" panose="020B0604020202020204" pitchFamily="34" charset="0"/>
              </a:rPr>
              <a:t>PRIPREME ZA IZRADU POLUGODIŠNJEG I GODIŠNJEG IZVJEŠTAJA O IZVRŠENJU FINANCIJSKOG PLANA U ŠKOLSKIM USTANOVAMA</a:t>
            </a:r>
          </a:p>
          <a:p>
            <a:pPr algn="ctr"/>
            <a:endParaRPr lang="hr-HR" sz="2400" b="1" dirty="0">
              <a:solidFill>
                <a:srgbClr val="002060"/>
              </a:solidFill>
              <a:ea typeface="Calibri" panose="020F0502020204030204" pitchFamily="34" charset="0"/>
              <a:cs typeface="Arial" panose="020B0604020202020204" pitchFamily="34" charset="0"/>
            </a:endParaRPr>
          </a:p>
          <a:p>
            <a:pPr algn="ctr"/>
            <a:r>
              <a:rPr lang="hr-HR" sz="2400" b="1" dirty="0">
                <a:solidFill>
                  <a:srgbClr val="002060"/>
                </a:solidFill>
                <a:effectLst/>
                <a:ea typeface="Calibri" panose="020F0502020204030204" pitchFamily="34" charset="0"/>
                <a:cs typeface="Arial" panose="020B0604020202020204" pitchFamily="34" charset="0"/>
              </a:rPr>
              <a:t>Mr.sc. Jasna </a:t>
            </a:r>
            <a:r>
              <a:rPr lang="hr-HR" sz="2400" b="1" dirty="0" smtClean="0">
                <a:solidFill>
                  <a:srgbClr val="002060"/>
                </a:solidFill>
                <a:effectLst/>
                <a:ea typeface="Calibri" panose="020F0502020204030204" pitchFamily="34" charset="0"/>
                <a:cs typeface="Arial" panose="020B0604020202020204" pitchFamily="34" charset="0"/>
              </a:rPr>
              <a:t>Nikić</a:t>
            </a:r>
          </a:p>
          <a:p>
            <a:pPr algn="ctr"/>
            <a:r>
              <a:rPr lang="hr-HR" sz="2400" b="1" dirty="0">
                <a:solidFill>
                  <a:schemeClr val="accent1">
                    <a:lumMod val="60000"/>
                    <a:lumOff val="40000"/>
                  </a:schemeClr>
                </a:solidFill>
              </a:rPr>
              <a:t>Kovačić konzalting d.o.o. – </a:t>
            </a:r>
            <a:r>
              <a:rPr lang="hr-HR" sz="2400" b="1" dirty="0" err="1">
                <a:solidFill>
                  <a:schemeClr val="accent1">
                    <a:lumMod val="60000"/>
                    <a:lumOff val="40000"/>
                  </a:schemeClr>
                </a:solidFill>
              </a:rPr>
              <a:t>Tučepi</a:t>
            </a:r>
            <a:r>
              <a:rPr lang="hr-HR" sz="2400" b="1" dirty="0">
                <a:solidFill>
                  <a:schemeClr val="accent1">
                    <a:lumMod val="60000"/>
                    <a:lumOff val="40000"/>
                  </a:schemeClr>
                </a:solidFill>
              </a:rPr>
              <a:t>, ožujak 2022.</a:t>
            </a:r>
            <a:endParaRPr lang="hr-HR" sz="2400" b="1" dirty="0">
              <a:solidFill>
                <a:srgbClr val="002060"/>
              </a:solidFill>
              <a:effectLst/>
              <a:ea typeface="Calibri" panose="020F0502020204030204" pitchFamily="34" charset="0"/>
              <a:cs typeface="Arial" panose="020B0604020202020204" pitchFamily="34" charset="0"/>
            </a:endParaRPr>
          </a:p>
          <a:p>
            <a:pPr algn="ctr"/>
            <a:endParaRPr lang="hr-HR" sz="2400" dirty="0">
              <a:solidFill>
                <a:srgbClr val="002060"/>
              </a:solidFill>
              <a:latin typeface="+mj-lt"/>
              <a:cs typeface="Times New Roman" panose="02020603050405020304" pitchFamily="18" charset="0"/>
            </a:endParaRPr>
          </a:p>
          <a:p>
            <a:pPr algn="ctr"/>
            <a:endParaRPr lang="hr-HR" sz="2400" b="1" dirty="0">
              <a:solidFill>
                <a:schemeClr val="tx2"/>
              </a:solidFill>
            </a:endParaRPr>
          </a:p>
          <a:p>
            <a:pPr algn="ctr"/>
            <a:endParaRPr lang="hr-HR" sz="2400" dirty="0">
              <a:solidFill>
                <a:srgbClr val="002060"/>
              </a:solidFill>
            </a:endParaRPr>
          </a:p>
        </p:txBody>
      </p:sp>
    </p:spTree>
    <p:extLst>
      <p:ext uri="{BB962C8B-B14F-4D97-AF65-F5344CB8AC3E}">
        <p14:creationId xmlns:p14="http://schemas.microsoft.com/office/powerpoint/2010/main" val="15329779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extLst mod="1">
    <p:ext uri="{E180D4A7-C9FB-4DFB-919C-405C955672EB}">
      <p14:showEvtLst xmlns:p14="http://schemas.microsoft.com/office/powerpoint/2010/main">
        <p14:playEvt time="0" objId="5"/>
        <p14:pauseEvt time="4398" objId="5"/>
        <p14:seekEvt time="4398" objId="5" seek="4330"/>
        <p14:resumeEvt time="4398" objId="5"/>
        <p14:stopEvt time="6871" objId="5"/>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F15FF-24EE-4CB0-B076-FB96495C7BCE}"/>
              </a:ext>
            </a:extLst>
          </p:cNvPr>
          <p:cNvSpPr>
            <a:spLocks noGrp="1"/>
          </p:cNvSpPr>
          <p:nvPr>
            <p:ph type="title"/>
          </p:nvPr>
        </p:nvSpPr>
        <p:spPr>
          <a:xfrm>
            <a:off x="457200" y="533400"/>
            <a:ext cx="8435280" cy="990600"/>
          </a:xfrm>
        </p:spPr>
        <p:txBody>
          <a:bodyPr>
            <a:normAutofit fontScale="90000"/>
          </a:bodyPr>
          <a:lstStyle/>
          <a:p>
            <a:r>
              <a:rPr lang="hr-HR" sz="3600" b="1" dirty="0"/>
              <a:t>METODOLOGIJA IZRADE PRIJEDLOGA FINANCIJSKOG PLANA PRORAČUNSKIH KORISNIKA JLP(R)S</a:t>
            </a:r>
          </a:p>
        </p:txBody>
      </p:sp>
      <p:sp>
        <p:nvSpPr>
          <p:cNvPr id="3" name="Content Placeholder 2">
            <a:extLst>
              <a:ext uri="{FF2B5EF4-FFF2-40B4-BE49-F238E27FC236}">
                <a16:creationId xmlns:a16="http://schemas.microsoft.com/office/drawing/2014/main" id="{34048685-EF57-4752-AA13-6153FC01F4CD}"/>
              </a:ext>
            </a:extLst>
          </p:cNvPr>
          <p:cNvSpPr>
            <a:spLocks noGrp="1"/>
          </p:cNvSpPr>
          <p:nvPr>
            <p:ph idx="1"/>
          </p:nvPr>
        </p:nvSpPr>
        <p:spPr>
          <a:xfrm>
            <a:off x="457200" y="1700808"/>
            <a:ext cx="8229600" cy="4776192"/>
          </a:xfrm>
        </p:spPr>
        <p:txBody>
          <a:bodyPr>
            <a:normAutofit lnSpcReduction="10000"/>
          </a:bodyPr>
          <a:lstStyle/>
          <a:p>
            <a:r>
              <a:rPr lang="hr-HR" dirty="0"/>
              <a:t>Proračunski korisnici JLP(R)S </a:t>
            </a:r>
            <a:r>
              <a:rPr lang="hr-HR" b="1" dirty="0"/>
              <a:t>obvezni su izrađivati financijske planove u skladu s odredbama Zakona o proračunu, Pravilnika o proračunskim klasifikacijama </a:t>
            </a:r>
            <a:r>
              <a:rPr lang="hr-HR" dirty="0"/>
              <a:t>(Narodne novine, br. 26/10, 120/13 i 1/20) i Pravilnika o proračunskom računovodstvu i Računskom planu (Narodne novine, br. 124/14, 115/15, 87/16, 3/18, 126/19 i 108/20) te se </a:t>
            </a:r>
            <a:r>
              <a:rPr lang="hr-HR" b="1" dirty="0"/>
              <a:t>pridržavati ovih Uputa</a:t>
            </a:r>
            <a:r>
              <a:rPr lang="hr-HR" dirty="0"/>
              <a:t>.</a:t>
            </a:r>
          </a:p>
          <a:p>
            <a:r>
              <a:rPr lang="hr-HR" dirty="0"/>
              <a:t>Zbog nedoumica vezano za nadležnost i proceduru izrade prijedloga financijskog plana proračunskih i izvanproračunskih korisnika i vezano uz primjenu Pravilnika o proračunskim klasifikacijama, ukazujemo na sljedeće: </a:t>
            </a:r>
          </a:p>
          <a:p>
            <a:r>
              <a:rPr lang="hr-HR" dirty="0"/>
              <a:t>Proračunski i izvanproračunski korisnici JLP(R)S </a:t>
            </a:r>
            <a:r>
              <a:rPr lang="hr-HR" b="1" dirty="0"/>
              <a:t>prijedlog financijskog plana izrađuju po programskoj i ekonomskoj klasifikaciji i po izvorima financiranja.</a:t>
            </a:r>
          </a:p>
        </p:txBody>
      </p:sp>
    </p:spTree>
    <p:extLst>
      <p:ext uri="{BB962C8B-B14F-4D97-AF65-F5344CB8AC3E}">
        <p14:creationId xmlns:p14="http://schemas.microsoft.com/office/powerpoint/2010/main" val="66246645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D800D-3AE6-42AD-AC17-203F1DA8555F}"/>
              </a:ext>
            </a:extLst>
          </p:cNvPr>
          <p:cNvSpPr>
            <a:spLocks noGrp="1"/>
          </p:cNvSpPr>
          <p:nvPr>
            <p:ph type="title"/>
          </p:nvPr>
        </p:nvSpPr>
        <p:spPr/>
        <p:txBody>
          <a:bodyPr>
            <a:normAutofit/>
          </a:bodyPr>
          <a:lstStyle/>
          <a:p>
            <a:r>
              <a:rPr lang="hr-HR" sz="3200" b="1" dirty="0"/>
              <a:t>PRIMJER FINANCIJSKOG PLANA ŠKOLE </a:t>
            </a:r>
          </a:p>
        </p:txBody>
      </p:sp>
      <p:sp>
        <p:nvSpPr>
          <p:cNvPr id="3" name="Content Placeholder 2">
            <a:extLst>
              <a:ext uri="{FF2B5EF4-FFF2-40B4-BE49-F238E27FC236}">
                <a16:creationId xmlns:a16="http://schemas.microsoft.com/office/drawing/2014/main" id="{6C895F36-751E-42C6-8FE0-92BB409B793C}"/>
              </a:ext>
            </a:extLst>
          </p:cNvPr>
          <p:cNvSpPr>
            <a:spLocks noGrp="1"/>
          </p:cNvSpPr>
          <p:nvPr>
            <p:ph idx="1"/>
          </p:nvPr>
        </p:nvSpPr>
        <p:spPr/>
        <p:txBody>
          <a:bodyPr/>
          <a:lstStyle/>
          <a:p>
            <a:endParaRPr lang="hr-HR"/>
          </a:p>
        </p:txBody>
      </p:sp>
      <p:pic>
        <p:nvPicPr>
          <p:cNvPr id="4" name="Picture 3">
            <a:extLst>
              <a:ext uri="{FF2B5EF4-FFF2-40B4-BE49-F238E27FC236}">
                <a16:creationId xmlns:a16="http://schemas.microsoft.com/office/drawing/2014/main" id="{8DF06388-67B8-4FBF-8A67-2A37A3C3218F}"/>
              </a:ext>
            </a:extLst>
          </p:cNvPr>
          <p:cNvPicPr>
            <a:picLocks noChangeAspect="1"/>
          </p:cNvPicPr>
          <p:nvPr/>
        </p:nvPicPr>
        <p:blipFill>
          <a:blip r:embed="rId2"/>
          <a:stretch>
            <a:fillRect/>
          </a:stretch>
        </p:blipFill>
        <p:spPr>
          <a:xfrm>
            <a:off x="107504" y="1524000"/>
            <a:ext cx="9036496" cy="5334000"/>
          </a:xfrm>
          <a:prstGeom prst="rect">
            <a:avLst/>
          </a:prstGeom>
        </p:spPr>
      </p:pic>
    </p:spTree>
    <p:extLst>
      <p:ext uri="{BB962C8B-B14F-4D97-AF65-F5344CB8AC3E}">
        <p14:creationId xmlns:p14="http://schemas.microsoft.com/office/powerpoint/2010/main" val="144897940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E2C41-9B40-493E-8FFA-7BDA65B54E51}"/>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D4059497-9F37-4994-8F96-33995E2C35C5}"/>
              </a:ext>
            </a:extLst>
          </p:cNvPr>
          <p:cNvSpPr>
            <a:spLocks noGrp="1"/>
          </p:cNvSpPr>
          <p:nvPr>
            <p:ph idx="1"/>
          </p:nvPr>
        </p:nvSpPr>
        <p:spPr/>
        <p:txBody>
          <a:bodyPr/>
          <a:lstStyle/>
          <a:p>
            <a:endParaRPr lang="hr-HR"/>
          </a:p>
        </p:txBody>
      </p:sp>
      <p:pic>
        <p:nvPicPr>
          <p:cNvPr id="4" name="Picture 3">
            <a:extLst>
              <a:ext uri="{FF2B5EF4-FFF2-40B4-BE49-F238E27FC236}">
                <a16:creationId xmlns:a16="http://schemas.microsoft.com/office/drawing/2014/main" id="{25FC9854-BA91-4303-BEF5-22802A7E02DE}"/>
              </a:ext>
            </a:extLst>
          </p:cNvPr>
          <p:cNvPicPr>
            <a:picLocks noChangeAspect="1"/>
          </p:cNvPicPr>
          <p:nvPr/>
        </p:nvPicPr>
        <p:blipFill>
          <a:blip r:embed="rId2"/>
          <a:stretch>
            <a:fillRect/>
          </a:stretch>
        </p:blipFill>
        <p:spPr>
          <a:xfrm>
            <a:off x="1390650" y="747712"/>
            <a:ext cx="6362700" cy="5362575"/>
          </a:xfrm>
          <a:prstGeom prst="rect">
            <a:avLst/>
          </a:prstGeom>
        </p:spPr>
      </p:pic>
    </p:spTree>
    <p:extLst>
      <p:ext uri="{BB962C8B-B14F-4D97-AF65-F5344CB8AC3E}">
        <p14:creationId xmlns:p14="http://schemas.microsoft.com/office/powerpoint/2010/main" val="170258432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10518-3332-48E9-9701-3BE71C58913C}"/>
              </a:ext>
            </a:extLst>
          </p:cNvPr>
          <p:cNvSpPr>
            <a:spLocks noGrp="1"/>
          </p:cNvSpPr>
          <p:nvPr>
            <p:ph type="title"/>
          </p:nvPr>
        </p:nvSpPr>
        <p:spPr>
          <a:xfrm>
            <a:off x="457200" y="533400"/>
            <a:ext cx="8229600" cy="447328"/>
          </a:xfrm>
        </p:spPr>
        <p:txBody>
          <a:bodyPr>
            <a:normAutofit fontScale="90000"/>
          </a:bodyPr>
          <a:lstStyle/>
          <a:p>
            <a:r>
              <a:rPr lang="hr-HR" sz="3200" b="1" dirty="0"/>
              <a:t>PRIMJER FINANCIJSKOG PLANA ŠKOLE</a:t>
            </a:r>
          </a:p>
        </p:txBody>
      </p:sp>
      <p:pic>
        <p:nvPicPr>
          <p:cNvPr id="5" name="Content Placeholder 4" descr="Table&#10;&#10;Description automatically generated">
            <a:extLst>
              <a:ext uri="{FF2B5EF4-FFF2-40B4-BE49-F238E27FC236}">
                <a16:creationId xmlns:a16="http://schemas.microsoft.com/office/drawing/2014/main" id="{81A939E7-65AF-4AEC-B5D3-21B282AAC01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92" y="1045096"/>
            <a:ext cx="9144000" cy="5812904"/>
          </a:xfrm>
        </p:spPr>
      </p:pic>
      <p:sp>
        <p:nvSpPr>
          <p:cNvPr id="7" name="Thought Bubble: Cloud 6">
            <a:extLst>
              <a:ext uri="{FF2B5EF4-FFF2-40B4-BE49-F238E27FC236}">
                <a16:creationId xmlns:a16="http://schemas.microsoft.com/office/drawing/2014/main" id="{61954323-B3E9-4550-9C1C-B44D238782BD}"/>
              </a:ext>
            </a:extLst>
          </p:cNvPr>
          <p:cNvSpPr/>
          <p:nvPr/>
        </p:nvSpPr>
        <p:spPr>
          <a:xfrm>
            <a:off x="5652120" y="976476"/>
            <a:ext cx="2448272" cy="1516420"/>
          </a:xfrm>
          <a:prstGeom prst="cloudCallout">
            <a:avLst>
              <a:gd name="adj1" fmla="val -112355"/>
              <a:gd name="adj2" fmla="val -25122"/>
            </a:avLst>
          </a:prstGeom>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hr-HR" sz="1600" dirty="0">
                <a:solidFill>
                  <a:schemeClr val="bg1"/>
                </a:solidFill>
              </a:rPr>
              <a:t>JE LI  OVO FINANCIJSKI PLAN ŠKOLE ILI ...???</a:t>
            </a:r>
          </a:p>
        </p:txBody>
      </p:sp>
    </p:spTree>
    <p:extLst>
      <p:ext uri="{BB962C8B-B14F-4D97-AF65-F5344CB8AC3E}">
        <p14:creationId xmlns:p14="http://schemas.microsoft.com/office/powerpoint/2010/main" val="36638160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5E06C-B270-4E7D-8391-C798C414696C}"/>
              </a:ext>
            </a:extLst>
          </p:cNvPr>
          <p:cNvSpPr>
            <a:spLocks noGrp="1"/>
          </p:cNvSpPr>
          <p:nvPr>
            <p:ph type="title"/>
          </p:nvPr>
        </p:nvSpPr>
        <p:spPr>
          <a:xfrm>
            <a:off x="269980" y="533400"/>
            <a:ext cx="1906989" cy="2751584"/>
          </a:xfrm>
        </p:spPr>
        <p:txBody>
          <a:bodyPr>
            <a:normAutofit/>
          </a:bodyPr>
          <a:lstStyle/>
          <a:p>
            <a:r>
              <a:rPr lang="hr-HR" sz="2400" dirty="0"/>
              <a:t>PRIMJER FINANCIJSKOG PLANA</a:t>
            </a:r>
          </a:p>
        </p:txBody>
      </p:sp>
      <p:graphicFrame>
        <p:nvGraphicFramePr>
          <p:cNvPr id="4" name="Content Placeholder 3">
            <a:extLst>
              <a:ext uri="{FF2B5EF4-FFF2-40B4-BE49-F238E27FC236}">
                <a16:creationId xmlns:a16="http://schemas.microsoft.com/office/drawing/2014/main" id="{BE095481-6B56-4721-BBBE-6D6BD8D2F62D}"/>
              </a:ext>
            </a:extLst>
          </p:cNvPr>
          <p:cNvGraphicFramePr>
            <a:graphicFrameLocks noGrp="1"/>
          </p:cNvGraphicFramePr>
          <p:nvPr>
            <p:ph idx="1"/>
            <p:extLst>
              <p:ext uri="{D42A27DB-BD31-4B8C-83A1-F6EECF244321}">
                <p14:modId xmlns:p14="http://schemas.microsoft.com/office/powerpoint/2010/main" val="270636818"/>
              </p:ext>
            </p:extLst>
          </p:nvPr>
        </p:nvGraphicFramePr>
        <p:xfrm>
          <a:off x="2302524" y="533400"/>
          <a:ext cx="6408713" cy="6559166"/>
        </p:xfrm>
        <a:graphic>
          <a:graphicData uri="http://schemas.openxmlformats.org/drawingml/2006/table">
            <a:tbl>
              <a:tblPr/>
              <a:tblGrid>
                <a:gridCol w="263568">
                  <a:extLst>
                    <a:ext uri="{9D8B030D-6E8A-4147-A177-3AD203B41FA5}">
                      <a16:colId xmlns:a16="http://schemas.microsoft.com/office/drawing/2014/main" val="1008797484"/>
                    </a:ext>
                  </a:extLst>
                </a:gridCol>
                <a:gridCol w="263568">
                  <a:extLst>
                    <a:ext uri="{9D8B030D-6E8A-4147-A177-3AD203B41FA5}">
                      <a16:colId xmlns:a16="http://schemas.microsoft.com/office/drawing/2014/main" val="1640640030"/>
                    </a:ext>
                  </a:extLst>
                </a:gridCol>
                <a:gridCol w="335189">
                  <a:extLst>
                    <a:ext uri="{9D8B030D-6E8A-4147-A177-3AD203B41FA5}">
                      <a16:colId xmlns:a16="http://schemas.microsoft.com/office/drawing/2014/main" val="1654213883"/>
                    </a:ext>
                  </a:extLst>
                </a:gridCol>
                <a:gridCol w="320866">
                  <a:extLst>
                    <a:ext uri="{9D8B030D-6E8A-4147-A177-3AD203B41FA5}">
                      <a16:colId xmlns:a16="http://schemas.microsoft.com/office/drawing/2014/main" val="841496118"/>
                    </a:ext>
                  </a:extLst>
                </a:gridCol>
                <a:gridCol w="2211679">
                  <a:extLst>
                    <a:ext uri="{9D8B030D-6E8A-4147-A177-3AD203B41FA5}">
                      <a16:colId xmlns:a16="http://schemas.microsoft.com/office/drawing/2014/main" val="806325219"/>
                    </a:ext>
                  </a:extLst>
                </a:gridCol>
                <a:gridCol w="962596">
                  <a:extLst>
                    <a:ext uri="{9D8B030D-6E8A-4147-A177-3AD203B41FA5}">
                      <a16:colId xmlns:a16="http://schemas.microsoft.com/office/drawing/2014/main" val="1377898287"/>
                    </a:ext>
                  </a:extLst>
                </a:gridCol>
                <a:gridCol w="1042813">
                  <a:extLst>
                    <a:ext uri="{9D8B030D-6E8A-4147-A177-3AD203B41FA5}">
                      <a16:colId xmlns:a16="http://schemas.microsoft.com/office/drawing/2014/main" val="3083260947"/>
                    </a:ext>
                  </a:extLst>
                </a:gridCol>
                <a:gridCol w="1008434">
                  <a:extLst>
                    <a:ext uri="{9D8B030D-6E8A-4147-A177-3AD203B41FA5}">
                      <a16:colId xmlns:a16="http://schemas.microsoft.com/office/drawing/2014/main" val="2687227915"/>
                    </a:ext>
                  </a:extLst>
                </a:gridCol>
              </a:tblGrid>
              <a:tr h="0">
                <a:tc gridSpan="5">
                  <a:txBody>
                    <a:bodyPr/>
                    <a:lstStyle/>
                    <a:p>
                      <a:pPr algn="l" fontAlgn="b"/>
                      <a:r>
                        <a:rPr lang="hr-HR" sz="1100" b="0" i="0" u="none" strike="noStrike" dirty="0">
                          <a:solidFill>
                            <a:srgbClr val="000000"/>
                          </a:solidFill>
                          <a:effectLst/>
                          <a:latin typeface="+mn-lt"/>
                        </a:rPr>
                        <a:t>Gimnazija </a:t>
                      </a:r>
                    </a:p>
                  </a:txBody>
                  <a:tcPr marL="5080" marR="5080" marT="5080" marB="0" anchor="b">
                    <a:lnL>
                      <a:noFill/>
                    </a:lnL>
                    <a:lnR>
                      <a:noFill/>
                    </a:lnR>
                    <a:lnT>
                      <a:noFill/>
                    </a:lnT>
                    <a:lnB>
                      <a:noFill/>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a:noFill/>
                    </a:lnB>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a:noFill/>
                    </a:lnB>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a:noFill/>
                    </a:lnB>
                  </a:tcPr>
                </a:tc>
                <a:extLst>
                  <a:ext uri="{0D108BD9-81ED-4DB2-BD59-A6C34878D82A}">
                    <a16:rowId xmlns:a16="http://schemas.microsoft.com/office/drawing/2014/main" val="3219476291"/>
                  </a:ext>
                </a:extLst>
              </a:tr>
              <a:tr h="97330">
                <a:tc gridSpan="3">
                  <a:txBody>
                    <a:bodyPr/>
                    <a:lstStyle/>
                    <a:p>
                      <a:pPr algn="l" fontAlgn="b"/>
                      <a:r>
                        <a:rPr lang="hr-HR" sz="1100" b="0" i="0" u="none" strike="noStrike" dirty="0">
                          <a:solidFill>
                            <a:srgbClr val="000000"/>
                          </a:solidFill>
                          <a:effectLst/>
                          <a:latin typeface="+mn-lt"/>
                        </a:rPr>
                        <a:t>Slavonski Brod</a:t>
                      </a:r>
                    </a:p>
                  </a:txBody>
                  <a:tcPr marL="5080" marR="5080" marT="5080" marB="0" anchor="b">
                    <a:lnL>
                      <a:noFill/>
                    </a:lnL>
                    <a:lnR>
                      <a:noFill/>
                    </a:lnR>
                    <a:lnT>
                      <a:noFill/>
                    </a:lnT>
                    <a:lnB>
                      <a:noFill/>
                    </a:lnB>
                  </a:tcPr>
                </a:tc>
                <a:tc hMerge="1">
                  <a:txBody>
                    <a:bodyPr/>
                    <a:lstStyle/>
                    <a:p>
                      <a:endParaRPr lang="hr-HR" dirty="0"/>
                    </a:p>
                  </a:txBody>
                  <a:tcPr/>
                </a:tc>
                <a:tc hMerge="1">
                  <a:txBody>
                    <a:bodyPr/>
                    <a:lstStyle/>
                    <a:p>
                      <a:endParaRPr lang="hr-HR"/>
                    </a:p>
                  </a:txBody>
                  <a:tcPr/>
                </a:tc>
                <a:tc>
                  <a:txBody>
                    <a:bodyPr/>
                    <a:lstStyle/>
                    <a:p>
                      <a:pPr algn="ctr" fontAlgn="b"/>
                      <a:endParaRPr lang="hr-HR" sz="1100" b="0" i="0" u="none" strike="noStrike" dirty="0">
                        <a:solidFill>
                          <a:srgbClr val="000000"/>
                        </a:solidFill>
                        <a:effectLst/>
                        <a:latin typeface="+mn-lt"/>
                      </a:endParaRPr>
                    </a:p>
                  </a:txBody>
                  <a:tcPr marL="5080" marR="5080" marT="5080" marB="0" anchor="b">
                    <a:lnL>
                      <a:noFill/>
                    </a:lnL>
                    <a:lnR>
                      <a:noFill/>
                    </a:lnR>
                    <a:lnT>
                      <a:noFill/>
                    </a:lnT>
                    <a:lnB>
                      <a:noFill/>
                    </a:lnB>
                  </a:tcPr>
                </a:tc>
                <a:tc>
                  <a:txBody>
                    <a:bodyPr/>
                    <a:lstStyle/>
                    <a:p>
                      <a:pPr algn="l" fontAlgn="b"/>
                      <a:endParaRPr lang="hr-HR" sz="1100" b="0" i="0" u="none" strike="noStrike" dirty="0">
                        <a:solidFill>
                          <a:srgbClr val="000000"/>
                        </a:solidFill>
                        <a:effectLst/>
                        <a:latin typeface="+mn-lt"/>
                      </a:endParaRPr>
                    </a:p>
                  </a:txBody>
                  <a:tcPr marL="5080" marR="5080" marT="5080" marB="0" anchor="b">
                    <a:lnL>
                      <a:noFill/>
                    </a:lnL>
                    <a:lnR>
                      <a:noFill/>
                    </a:lnR>
                    <a:lnT>
                      <a:noFill/>
                    </a:lnT>
                    <a:lnB>
                      <a:noFill/>
                    </a:lnB>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a:noFill/>
                    </a:lnB>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a:noFill/>
                    </a:lnB>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a:noFill/>
                    </a:lnB>
                  </a:tcPr>
                </a:tc>
                <a:extLst>
                  <a:ext uri="{0D108BD9-81ED-4DB2-BD59-A6C34878D82A}">
                    <a16:rowId xmlns:a16="http://schemas.microsoft.com/office/drawing/2014/main" val="1540729488"/>
                  </a:ext>
                </a:extLst>
              </a:tr>
              <a:tr h="97330">
                <a:tc gridSpan="5">
                  <a:txBody>
                    <a:bodyPr/>
                    <a:lstStyle/>
                    <a:p>
                      <a:pPr algn="l" fontAlgn="b"/>
                      <a:r>
                        <a:rPr lang="hr-HR" sz="1100" b="0" i="0" u="none" strike="noStrike">
                          <a:solidFill>
                            <a:srgbClr val="000000"/>
                          </a:solidFill>
                          <a:effectLst/>
                          <a:latin typeface="+mn-lt"/>
                        </a:rPr>
                        <a:t>KLASA: 003-06/21-01-12</a:t>
                      </a:r>
                    </a:p>
                  </a:txBody>
                  <a:tcPr marL="5080" marR="5080" marT="5080" marB="0" anchor="b">
                    <a:lnL>
                      <a:noFill/>
                    </a:lnL>
                    <a:lnR>
                      <a:noFill/>
                    </a:lnR>
                    <a:lnT>
                      <a:noFill/>
                    </a:lnT>
                    <a:lnB>
                      <a:noFill/>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a:noFill/>
                    </a:lnB>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a:noFill/>
                    </a:lnB>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a:noFill/>
                    </a:lnB>
                  </a:tcPr>
                </a:tc>
                <a:extLst>
                  <a:ext uri="{0D108BD9-81ED-4DB2-BD59-A6C34878D82A}">
                    <a16:rowId xmlns:a16="http://schemas.microsoft.com/office/drawing/2014/main" val="2303749738"/>
                  </a:ext>
                </a:extLst>
              </a:tr>
              <a:tr h="97330">
                <a:tc gridSpan="5">
                  <a:txBody>
                    <a:bodyPr/>
                    <a:lstStyle/>
                    <a:p>
                      <a:pPr algn="l" fontAlgn="b"/>
                      <a:r>
                        <a:rPr lang="hr-HR" sz="1100" b="0" i="0" u="none" strike="noStrike">
                          <a:solidFill>
                            <a:srgbClr val="000000"/>
                          </a:solidFill>
                          <a:effectLst/>
                          <a:latin typeface="+mn-lt"/>
                        </a:rPr>
                        <a:t>URBROJ: 2178/01-11-03-21-04</a:t>
                      </a:r>
                    </a:p>
                  </a:txBody>
                  <a:tcPr marL="5080" marR="5080" marT="5080" marB="0" anchor="b">
                    <a:lnL>
                      <a:noFill/>
                    </a:lnL>
                    <a:lnR>
                      <a:noFill/>
                    </a:lnR>
                    <a:lnT>
                      <a:noFill/>
                    </a:lnT>
                    <a:lnB>
                      <a:noFill/>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a:noFill/>
                    </a:lnB>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a:noFill/>
                    </a:lnB>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a:noFill/>
                    </a:lnB>
                  </a:tcPr>
                </a:tc>
                <a:extLst>
                  <a:ext uri="{0D108BD9-81ED-4DB2-BD59-A6C34878D82A}">
                    <a16:rowId xmlns:a16="http://schemas.microsoft.com/office/drawing/2014/main" val="727366432"/>
                  </a:ext>
                </a:extLst>
              </a:tr>
              <a:tr h="97330">
                <a:tc gridSpan="5">
                  <a:txBody>
                    <a:bodyPr/>
                    <a:lstStyle/>
                    <a:p>
                      <a:pPr algn="l" fontAlgn="b"/>
                      <a:r>
                        <a:rPr lang="pl-PL" sz="1100" b="0" i="0" u="none" strike="noStrike" dirty="0">
                          <a:solidFill>
                            <a:srgbClr val="000000"/>
                          </a:solidFill>
                          <a:effectLst/>
                          <a:latin typeface="+mn-lt"/>
                        </a:rPr>
                        <a:t>U Slavonskom Brodu, 29. prosinca 2021.g.</a:t>
                      </a:r>
                    </a:p>
                  </a:txBody>
                  <a:tcPr marL="5080" marR="5080" marT="5080" marB="0" anchor="b">
                    <a:lnL>
                      <a:noFill/>
                    </a:lnL>
                    <a:lnR>
                      <a:noFill/>
                    </a:lnR>
                    <a:lnT>
                      <a:noFill/>
                    </a:lnT>
                    <a:lnB>
                      <a:noFill/>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a:noFill/>
                    </a:lnB>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a:noFill/>
                    </a:lnB>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a:noFill/>
                    </a:lnB>
                  </a:tcPr>
                </a:tc>
                <a:extLst>
                  <a:ext uri="{0D108BD9-81ED-4DB2-BD59-A6C34878D82A}">
                    <a16:rowId xmlns:a16="http://schemas.microsoft.com/office/drawing/2014/main" val="3534564011"/>
                  </a:ext>
                </a:extLst>
              </a:tr>
              <a:tr h="366418">
                <a:tc gridSpan="8">
                  <a:txBody>
                    <a:bodyPr/>
                    <a:lstStyle/>
                    <a:p>
                      <a:pPr algn="ctr" fontAlgn="ctr"/>
                      <a:r>
                        <a:rPr lang="pl-PL" sz="1100" b="1" i="0" u="none" strike="noStrike" dirty="0">
                          <a:solidFill>
                            <a:srgbClr val="000000"/>
                          </a:solidFill>
                          <a:effectLst/>
                          <a:latin typeface="+mn-lt"/>
                        </a:rPr>
                        <a:t>FINANCIJSKI PLAN GIMNAZIJE "MATIJA MESIĆ"  ZA 2022. I                                                                                                                                                PROJEKCIJE PLANA ZA  2023. I 2024. GODINU</a:t>
                      </a:r>
                    </a:p>
                  </a:txBody>
                  <a:tcPr marL="5080" marR="5080" marT="5080" marB="0" anchor="ctr">
                    <a:lnL>
                      <a:noFill/>
                    </a:lnL>
                    <a:lnR>
                      <a:noFill/>
                    </a:lnR>
                    <a:lnT>
                      <a:noFill/>
                    </a:lnT>
                    <a:lnB>
                      <a:noFill/>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494423617"/>
                  </a:ext>
                </a:extLst>
              </a:tr>
              <a:tr h="200385">
                <a:tc gridSpan="8">
                  <a:txBody>
                    <a:bodyPr/>
                    <a:lstStyle/>
                    <a:p>
                      <a:pPr algn="ctr" fontAlgn="ctr"/>
                      <a:r>
                        <a:rPr lang="hr-HR" sz="1100" b="1" i="0" u="none" strike="noStrike">
                          <a:solidFill>
                            <a:srgbClr val="000000"/>
                          </a:solidFill>
                          <a:effectLst/>
                          <a:latin typeface="+mn-lt"/>
                        </a:rPr>
                        <a:t>OPĆI DIO - razina razreda</a:t>
                      </a:r>
                    </a:p>
                  </a:txBody>
                  <a:tcPr marL="5080" marR="5080" marT="5080" marB="0" anchor="ctr">
                    <a:lnL>
                      <a:noFill/>
                    </a:lnL>
                    <a:lnR>
                      <a:noFill/>
                    </a:lnR>
                    <a:lnT>
                      <a:noFill/>
                    </a:lnT>
                    <a:lnB>
                      <a:noFill/>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3258849319"/>
                  </a:ext>
                </a:extLst>
              </a:tr>
              <a:tr h="97330">
                <a:tc>
                  <a:txBody>
                    <a:bodyPr/>
                    <a:lstStyle/>
                    <a:p>
                      <a:pPr algn="ctr" fontAlgn="ctr"/>
                      <a:endParaRPr lang="hr-HR" sz="500" b="1" i="0" u="none" strike="noStrike">
                        <a:solidFill>
                          <a:srgbClr val="000000"/>
                        </a:solidFill>
                        <a:effectLst/>
                        <a:latin typeface="+mn-lt"/>
                      </a:endParaRPr>
                    </a:p>
                  </a:txBody>
                  <a:tcPr marL="5080" marR="5080" marT="5080" marB="0" anchor="ctr">
                    <a:lnL>
                      <a:noFill/>
                    </a:lnL>
                    <a:lnR>
                      <a:noFill/>
                    </a:lnR>
                    <a:lnT>
                      <a:noFill/>
                    </a:lnT>
                    <a:lnB>
                      <a:noFill/>
                    </a:lnB>
                  </a:tcPr>
                </a:tc>
                <a:tc>
                  <a:txBody>
                    <a:bodyPr/>
                    <a:lstStyle/>
                    <a:p>
                      <a:pPr algn="ctr" fontAlgn="ctr"/>
                      <a:endParaRPr lang="hr-HR" sz="500" b="1" i="0" u="none" strike="noStrike">
                        <a:solidFill>
                          <a:srgbClr val="000000"/>
                        </a:solidFill>
                        <a:effectLst/>
                        <a:latin typeface="+mn-lt"/>
                      </a:endParaRPr>
                    </a:p>
                  </a:txBody>
                  <a:tcPr marL="5080" marR="5080" marT="5080" marB="0" anchor="ctr">
                    <a:lnL>
                      <a:noFill/>
                    </a:lnL>
                    <a:lnR>
                      <a:noFill/>
                    </a:lnR>
                    <a:lnT>
                      <a:noFill/>
                    </a:lnT>
                    <a:lnB>
                      <a:noFill/>
                    </a:lnB>
                  </a:tcPr>
                </a:tc>
                <a:tc>
                  <a:txBody>
                    <a:bodyPr/>
                    <a:lstStyle/>
                    <a:p>
                      <a:pPr algn="ctr" fontAlgn="ctr"/>
                      <a:endParaRPr lang="hr-HR" sz="1100" b="1" i="0" u="none" strike="noStrike">
                        <a:solidFill>
                          <a:srgbClr val="000000"/>
                        </a:solidFill>
                        <a:effectLst/>
                        <a:latin typeface="+mn-lt"/>
                      </a:endParaRPr>
                    </a:p>
                  </a:txBody>
                  <a:tcPr marL="5080" marR="5080" marT="5080" marB="0" anchor="ctr">
                    <a:lnL>
                      <a:noFill/>
                    </a:lnL>
                    <a:lnR>
                      <a:noFill/>
                    </a:lnR>
                    <a:lnT>
                      <a:noFill/>
                    </a:lnT>
                    <a:lnB>
                      <a:noFill/>
                    </a:lnB>
                  </a:tcPr>
                </a:tc>
                <a:tc>
                  <a:txBody>
                    <a:bodyPr/>
                    <a:lstStyle/>
                    <a:p>
                      <a:pPr algn="ctr" fontAlgn="ctr"/>
                      <a:endParaRPr lang="hr-HR" sz="1100" b="1" i="0" u="none" strike="noStrike">
                        <a:solidFill>
                          <a:srgbClr val="000000"/>
                        </a:solidFill>
                        <a:effectLst/>
                        <a:latin typeface="+mn-lt"/>
                      </a:endParaRPr>
                    </a:p>
                  </a:txBody>
                  <a:tcPr marL="5080" marR="5080" marT="5080" marB="0" anchor="ctr">
                    <a:lnL>
                      <a:noFill/>
                    </a:lnL>
                    <a:lnR>
                      <a:noFill/>
                    </a:lnR>
                    <a:lnT>
                      <a:noFill/>
                    </a:lnT>
                    <a:lnB>
                      <a:noFill/>
                    </a:lnB>
                  </a:tcPr>
                </a:tc>
                <a:tc>
                  <a:txBody>
                    <a:bodyPr/>
                    <a:lstStyle/>
                    <a:p>
                      <a:pPr algn="ctr" fontAlgn="ctr"/>
                      <a:endParaRPr lang="hr-HR" sz="1100" b="1" i="0" u="none" strike="noStrike">
                        <a:solidFill>
                          <a:srgbClr val="000000"/>
                        </a:solidFill>
                        <a:effectLst/>
                        <a:latin typeface="+mn-lt"/>
                      </a:endParaRPr>
                    </a:p>
                  </a:txBody>
                  <a:tcPr marL="5080" marR="5080" marT="5080" marB="0" anchor="ctr">
                    <a:lnL>
                      <a:noFill/>
                    </a:lnL>
                    <a:lnR>
                      <a:noFill/>
                    </a:lnR>
                    <a:lnT>
                      <a:noFill/>
                    </a:lnT>
                    <a:lnB>
                      <a:noFill/>
                    </a:lnB>
                  </a:tcPr>
                </a:tc>
                <a:tc>
                  <a:txBody>
                    <a:bodyPr/>
                    <a:lstStyle/>
                    <a:p>
                      <a:pPr algn="ctr" fontAlgn="ctr"/>
                      <a:endParaRPr lang="hr-HR" sz="1100" b="1" i="0" u="none" strike="noStrike">
                        <a:solidFill>
                          <a:srgbClr val="000000"/>
                        </a:solidFill>
                        <a:effectLst/>
                        <a:latin typeface="+mn-lt"/>
                      </a:endParaRPr>
                    </a:p>
                  </a:txBody>
                  <a:tcPr marL="5080" marR="5080" marT="5080" marB="0" anchor="ctr">
                    <a:lnL>
                      <a:noFill/>
                    </a:lnL>
                    <a:lnR>
                      <a:noFill/>
                    </a:lnR>
                    <a:lnT>
                      <a:noFill/>
                    </a:lnT>
                    <a:lnB>
                      <a:noFill/>
                    </a:lnB>
                  </a:tcPr>
                </a:tc>
                <a:tc>
                  <a:txBody>
                    <a:bodyPr/>
                    <a:lstStyle/>
                    <a:p>
                      <a:pPr algn="l" fontAlgn="ctr"/>
                      <a:endParaRPr lang="hr-HR" sz="1100" b="0" i="0" u="none" strike="noStrike">
                        <a:solidFill>
                          <a:srgbClr val="000000"/>
                        </a:solidFill>
                        <a:effectLst/>
                        <a:latin typeface="+mn-lt"/>
                      </a:endParaRPr>
                    </a:p>
                  </a:txBody>
                  <a:tcPr marL="5080" marR="5080" marT="5080" marB="0" anchor="ctr">
                    <a:lnL>
                      <a:noFill/>
                    </a:lnL>
                    <a:lnR>
                      <a:noFill/>
                    </a:lnR>
                    <a:lnT>
                      <a:noFill/>
                    </a:lnT>
                    <a:lnB>
                      <a:noFill/>
                    </a:lnB>
                  </a:tcPr>
                </a:tc>
                <a:tc>
                  <a:txBody>
                    <a:bodyPr/>
                    <a:lstStyle/>
                    <a:p>
                      <a:pPr algn="l" fontAlgn="ctr"/>
                      <a:endParaRPr lang="hr-HR" sz="1100" b="0" i="0" u="none" strike="noStrike">
                        <a:solidFill>
                          <a:srgbClr val="000000"/>
                        </a:solidFill>
                        <a:effectLst/>
                        <a:latin typeface="+mn-lt"/>
                      </a:endParaRPr>
                    </a:p>
                  </a:txBody>
                  <a:tcPr marL="5080" marR="5080" marT="5080" marB="0" anchor="ctr">
                    <a:lnL>
                      <a:noFill/>
                    </a:lnL>
                    <a:lnR>
                      <a:noFill/>
                    </a:lnR>
                    <a:lnT>
                      <a:noFill/>
                    </a:lnT>
                    <a:lnB>
                      <a:noFill/>
                    </a:lnB>
                  </a:tcPr>
                </a:tc>
                <a:extLst>
                  <a:ext uri="{0D108BD9-81ED-4DB2-BD59-A6C34878D82A}">
                    <a16:rowId xmlns:a16="http://schemas.microsoft.com/office/drawing/2014/main" val="2152116249"/>
                  </a:ext>
                </a:extLst>
              </a:tr>
              <a:tr h="206110">
                <a:tc>
                  <a:txBody>
                    <a:bodyPr/>
                    <a:lstStyle/>
                    <a:p>
                      <a:pPr algn="l" fontAlgn="b"/>
                      <a:endParaRPr lang="hr-HR" sz="500" b="1" i="0" u="none" strike="noStrike">
                        <a:solidFill>
                          <a:srgbClr val="000000"/>
                        </a:solidFill>
                        <a:effectLst/>
                        <a:latin typeface="+mn-lt"/>
                      </a:endParaRPr>
                    </a:p>
                  </a:txBody>
                  <a:tcPr marL="5080" marR="5080" marT="5080" marB="0" anchor="b">
                    <a:lnL>
                      <a:noFill/>
                    </a:lnL>
                    <a:lnR>
                      <a:noFill/>
                    </a:lnR>
                    <a:lnT>
                      <a:noFill/>
                    </a:lnT>
                    <a:lnB w="6350" cap="flat" cmpd="sng" algn="ctr">
                      <a:solidFill>
                        <a:srgbClr val="000000"/>
                      </a:solidFill>
                      <a:prstDash val="solid"/>
                      <a:round/>
                      <a:headEnd type="none" w="med" len="med"/>
                      <a:tailEnd type="none" w="med" len="med"/>
                    </a:lnB>
                  </a:tcPr>
                </a:tc>
                <a:tc gridSpan="4">
                  <a:txBody>
                    <a:bodyPr/>
                    <a:lstStyle/>
                    <a:p>
                      <a:pPr algn="l" fontAlgn="b"/>
                      <a:r>
                        <a:rPr lang="hr-HR" sz="1100" b="1" i="0" u="none" strike="noStrike">
                          <a:solidFill>
                            <a:srgbClr val="000000"/>
                          </a:solidFill>
                          <a:effectLst/>
                          <a:latin typeface="+mn-lt"/>
                        </a:rPr>
                        <a:t>A. RAČUN PRIHODA I RASHODA</a:t>
                      </a:r>
                    </a:p>
                  </a:txBody>
                  <a:tcPr marL="5080" marR="5080" marT="508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8885122"/>
                  </a:ext>
                </a:extLst>
              </a:tr>
              <a:tr h="211835">
                <a:tc>
                  <a:txBody>
                    <a:bodyPr/>
                    <a:lstStyle/>
                    <a:p>
                      <a:pPr algn="l" fontAlgn="b"/>
                      <a:r>
                        <a:rPr lang="hr-HR" sz="500" b="1" i="0" u="none" strike="noStrike">
                          <a:solidFill>
                            <a:srgbClr val="000000"/>
                          </a:solidFill>
                          <a:effectLst/>
                          <a:latin typeface="+mn-lt"/>
                        </a:rPr>
                        <a:t> </a:t>
                      </a:r>
                    </a:p>
                  </a:txBody>
                  <a:tcPr marL="5080" marR="5080" marT="508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500" b="1" i="0" u="none" strike="noStrike">
                          <a:solidFill>
                            <a:srgbClr val="000000"/>
                          </a:solidFill>
                          <a:effectLst/>
                          <a:latin typeface="+mn-lt"/>
                        </a:rPr>
                        <a:t> </a:t>
                      </a:r>
                    </a:p>
                  </a:txBody>
                  <a:tcPr marL="5080" marR="5080" marT="50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100" b="1" i="0" u="none" strike="noStrike">
                          <a:solidFill>
                            <a:srgbClr val="000000"/>
                          </a:solidFill>
                          <a:effectLst/>
                          <a:latin typeface="+mn-lt"/>
                        </a:rPr>
                        <a:t> </a:t>
                      </a:r>
                    </a:p>
                  </a:txBody>
                  <a:tcPr marL="5080" marR="5080" marT="50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1100" b="1" i="0" u="none" strike="noStrike">
                          <a:solidFill>
                            <a:srgbClr val="000000"/>
                          </a:solidFill>
                          <a:effectLst/>
                          <a:latin typeface="+mn-lt"/>
                        </a:rPr>
                        <a:t> </a:t>
                      </a:r>
                    </a:p>
                  </a:txBody>
                  <a:tcPr marL="5080" marR="5080" marT="50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100" b="1" i="0" u="none" strike="noStrike">
                          <a:solidFill>
                            <a:srgbClr val="000000"/>
                          </a:solidFill>
                          <a:effectLst/>
                          <a:latin typeface="+mn-lt"/>
                        </a:rPr>
                        <a:t> </a:t>
                      </a:r>
                    </a:p>
                  </a:txBody>
                  <a:tcPr marL="5080" marR="5080" marT="508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1100" b="1" i="0" u="none" strike="noStrike">
                          <a:solidFill>
                            <a:srgbClr val="000000"/>
                          </a:solidFill>
                          <a:effectLst/>
                          <a:latin typeface="+mn-lt"/>
                        </a:rPr>
                        <a:t>Prijedlog plana </a:t>
                      </a:r>
                      <a:br>
                        <a:rPr lang="hr-HR" sz="1100" b="1" i="0" u="none" strike="noStrike">
                          <a:solidFill>
                            <a:srgbClr val="000000"/>
                          </a:solidFill>
                          <a:effectLst/>
                          <a:latin typeface="+mn-lt"/>
                        </a:rPr>
                      </a:br>
                      <a:r>
                        <a:rPr lang="hr-HR" sz="1100" b="1" i="0" u="none" strike="noStrike">
                          <a:solidFill>
                            <a:srgbClr val="000000"/>
                          </a:solidFill>
                          <a:effectLst/>
                          <a:latin typeface="+mn-lt"/>
                        </a:rPr>
                        <a:t>za 2022.</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1100" b="1" i="0" u="none" strike="noStrike">
                          <a:solidFill>
                            <a:srgbClr val="000000"/>
                          </a:solidFill>
                          <a:effectLst/>
                          <a:latin typeface="+mn-lt"/>
                        </a:rPr>
                        <a:t>Projekcija plana</a:t>
                      </a:r>
                      <a:br>
                        <a:rPr lang="hr-HR" sz="1100" b="1" i="0" u="none" strike="noStrike">
                          <a:solidFill>
                            <a:srgbClr val="000000"/>
                          </a:solidFill>
                          <a:effectLst/>
                          <a:latin typeface="+mn-lt"/>
                        </a:rPr>
                      </a:br>
                      <a:r>
                        <a:rPr lang="hr-HR" sz="1100" b="1" i="0" u="none" strike="noStrike">
                          <a:solidFill>
                            <a:srgbClr val="000000"/>
                          </a:solidFill>
                          <a:effectLst/>
                          <a:latin typeface="+mn-lt"/>
                        </a:rPr>
                        <a:t>za 2023.</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100" b="1" i="0" u="none" strike="noStrike">
                          <a:solidFill>
                            <a:srgbClr val="000000"/>
                          </a:solidFill>
                          <a:effectLst/>
                          <a:latin typeface="+mn-lt"/>
                        </a:rPr>
                        <a:t>Projekcija plana </a:t>
                      </a:r>
                      <a:br>
                        <a:rPr lang="hr-HR" sz="1100" b="1" i="0" u="none" strike="noStrike">
                          <a:solidFill>
                            <a:srgbClr val="000000"/>
                          </a:solidFill>
                          <a:effectLst/>
                          <a:latin typeface="+mn-lt"/>
                        </a:rPr>
                      </a:br>
                      <a:r>
                        <a:rPr lang="hr-HR" sz="1100" b="1" i="0" u="none" strike="noStrike">
                          <a:solidFill>
                            <a:srgbClr val="000000"/>
                          </a:solidFill>
                          <a:effectLst/>
                          <a:latin typeface="+mn-lt"/>
                        </a:rPr>
                        <a:t>za 2024.</a:t>
                      </a:r>
                    </a:p>
                  </a:txBody>
                  <a:tcPr marL="5080" marR="5080" marT="50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9228540"/>
                  </a:ext>
                </a:extLst>
              </a:tr>
              <a:tr h="211835">
                <a:tc gridSpan="5">
                  <a:txBody>
                    <a:bodyPr/>
                    <a:lstStyle/>
                    <a:p>
                      <a:pPr algn="l" fontAlgn="b"/>
                      <a:r>
                        <a:rPr lang="hr-HR" sz="1100" b="1" i="0" u="none" strike="noStrike">
                          <a:solidFill>
                            <a:srgbClr val="000000"/>
                          </a:solidFill>
                          <a:effectLst/>
                          <a:latin typeface="+mn-lt"/>
                        </a:rPr>
                        <a:t>PRIHODI UKUPNO</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fontAlgn="b"/>
                      <a:r>
                        <a:rPr lang="hr-HR" sz="1100" b="1" i="0" u="none" strike="noStrike">
                          <a:solidFill>
                            <a:srgbClr val="000000"/>
                          </a:solidFill>
                          <a:effectLst/>
                          <a:latin typeface="+mn-lt"/>
                        </a:rPr>
                        <a:t>13.001.084,00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13.375.584,00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13.375.584,00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98180428"/>
                  </a:ext>
                </a:extLst>
              </a:tr>
              <a:tr h="171759">
                <a:tc gridSpan="5">
                  <a:txBody>
                    <a:bodyPr/>
                    <a:lstStyle/>
                    <a:p>
                      <a:pPr algn="l" fontAlgn="b"/>
                      <a:r>
                        <a:rPr lang="hr-HR" sz="1100" b="1" i="0" u="none" strike="noStrike">
                          <a:solidFill>
                            <a:srgbClr val="000000"/>
                          </a:solidFill>
                          <a:effectLst/>
                          <a:latin typeface="+mn-lt"/>
                        </a:rPr>
                        <a:t>PRIHODI POSLOVANJA</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fontAlgn="b"/>
                      <a:r>
                        <a:rPr lang="hr-HR" sz="1100" b="0" i="0" u="none" strike="noStrike">
                          <a:solidFill>
                            <a:srgbClr val="000000"/>
                          </a:solidFill>
                          <a:effectLst/>
                          <a:latin typeface="+mn-lt"/>
                        </a:rPr>
                        <a:t>13.001.084,00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0" i="0" u="none" strike="noStrike">
                          <a:solidFill>
                            <a:srgbClr val="000000"/>
                          </a:solidFill>
                          <a:effectLst/>
                          <a:latin typeface="+mn-lt"/>
                        </a:rPr>
                        <a:t>13.375.584,00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0" i="0" u="none" strike="noStrike">
                          <a:solidFill>
                            <a:srgbClr val="000000"/>
                          </a:solidFill>
                          <a:effectLst/>
                          <a:latin typeface="+mn-lt"/>
                        </a:rPr>
                        <a:t>13.375.584,00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8698931"/>
                  </a:ext>
                </a:extLst>
              </a:tr>
              <a:tr h="171759">
                <a:tc gridSpan="5">
                  <a:txBody>
                    <a:bodyPr/>
                    <a:lstStyle/>
                    <a:p>
                      <a:pPr algn="l" fontAlgn="b"/>
                      <a:r>
                        <a:rPr lang="pl-PL" sz="1100" b="1" i="0" u="none" strike="noStrike">
                          <a:solidFill>
                            <a:srgbClr val="000000"/>
                          </a:solidFill>
                          <a:effectLst/>
                          <a:latin typeface="+mn-lt"/>
                        </a:rPr>
                        <a:t>PRIHODI OD PRODAJE NEFINANCIJSKE IMOVINE</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fontAlgn="b"/>
                      <a:r>
                        <a:rPr lang="hr-HR" sz="1100" b="0"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0"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0"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485901"/>
                  </a:ext>
                </a:extLst>
              </a:tr>
              <a:tr h="171759">
                <a:tc gridSpan="4">
                  <a:txBody>
                    <a:bodyPr/>
                    <a:lstStyle/>
                    <a:p>
                      <a:pPr algn="l" fontAlgn="b"/>
                      <a:r>
                        <a:rPr lang="hr-HR" sz="1100" b="1" i="0" u="none" strike="noStrike">
                          <a:solidFill>
                            <a:srgbClr val="000000"/>
                          </a:solidFill>
                          <a:effectLst/>
                          <a:latin typeface="+mn-lt"/>
                        </a:rPr>
                        <a:t>RASHODI UKUPNO</a:t>
                      </a:r>
                    </a:p>
                  </a:txBody>
                  <a:tcPr marL="5080" marR="5080" marT="508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l" fontAlgn="b"/>
                      <a:r>
                        <a:rPr lang="hr-HR" sz="1100" b="0" i="0" u="none" strike="noStrike">
                          <a:solidFill>
                            <a:srgbClr val="000000"/>
                          </a:solidFill>
                          <a:effectLst/>
                          <a:latin typeface="+mn-lt"/>
                        </a:rPr>
                        <a:t> </a:t>
                      </a:r>
                    </a:p>
                  </a:txBody>
                  <a:tcPr marL="5080" marR="5080" marT="508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13.375.584,00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13.375.584,00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13.375.584,00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2462230"/>
                  </a:ext>
                </a:extLst>
              </a:tr>
              <a:tr h="171759">
                <a:tc gridSpan="5">
                  <a:txBody>
                    <a:bodyPr/>
                    <a:lstStyle/>
                    <a:p>
                      <a:pPr algn="l" fontAlgn="b"/>
                      <a:r>
                        <a:rPr lang="hr-HR" sz="1100" b="1" i="0" u="none" strike="noStrike">
                          <a:solidFill>
                            <a:srgbClr val="000000"/>
                          </a:solidFill>
                          <a:effectLst/>
                          <a:latin typeface="+mn-lt"/>
                        </a:rPr>
                        <a:t>RASHODI  POSLOVANJA</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fontAlgn="b"/>
                      <a:r>
                        <a:rPr lang="hr-HR" sz="1100" b="0" i="0" u="none" strike="noStrike">
                          <a:solidFill>
                            <a:srgbClr val="000000"/>
                          </a:solidFill>
                          <a:effectLst/>
                          <a:latin typeface="+mn-lt"/>
                        </a:rPr>
                        <a:t>13.138.784,00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0" i="0" u="none" strike="noStrike">
                          <a:solidFill>
                            <a:srgbClr val="000000"/>
                          </a:solidFill>
                          <a:effectLst/>
                          <a:latin typeface="+mn-lt"/>
                        </a:rPr>
                        <a:t>13.138.784,00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0" i="0" u="none" strike="noStrike">
                          <a:solidFill>
                            <a:srgbClr val="000000"/>
                          </a:solidFill>
                          <a:effectLst/>
                          <a:latin typeface="+mn-lt"/>
                        </a:rPr>
                        <a:t>13.138.784,00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2212878"/>
                  </a:ext>
                </a:extLst>
              </a:tr>
              <a:tr h="171759">
                <a:tc gridSpan="5">
                  <a:txBody>
                    <a:bodyPr/>
                    <a:lstStyle/>
                    <a:p>
                      <a:pPr algn="l" fontAlgn="b"/>
                      <a:r>
                        <a:rPr lang="hr-HR" sz="1100" b="1" i="0" u="none" strike="noStrike">
                          <a:solidFill>
                            <a:srgbClr val="000000"/>
                          </a:solidFill>
                          <a:effectLst/>
                          <a:latin typeface="+mn-lt"/>
                        </a:rPr>
                        <a:t>RASHODI ZA NEFINANCIJSKU IMOVINU</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fontAlgn="b"/>
                      <a:r>
                        <a:rPr lang="hr-HR" sz="1100" b="0" i="0" u="none" strike="noStrike">
                          <a:solidFill>
                            <a:srgbClr val="000000"/>
                          </a:solidFill>
                          <a:effectLst/>
                          <a:latin typeface="+mn-lt"/>
                        </a:rPr>
                        <a:t>236.800,00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0" i="0" u="none" strike="noStrike">
                          <a:solidFill>
                            <a:srgbClr val="000000"/>
                          </a:solidFill>
                          <a:effectLst/>
                          <a:latin typeface="+mn-lt"/>
                        </a:rPr>
                        <a:t>236.800,00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0" i="0" u="none" strike="noStrike">
                          <a:solidFill>
                            <a:srgbClr val="000000"/>
                          </a:solidFill>
                          <a:effectLst/>
                          <a:latin typeface="+mn-lt"/>
                        </a:rPr>
                        <a:t>236.800,00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7553145"/>
                  </a:ext>
                </a:extLst>
              </a:tr>
              <a:tr h="171759">
                <a:tc gridSpan="5">
                  <a:txBody>
                    <a:bodyPr/>
                    <a:lstStyle/>
                    <a:p>
                      <a:pPr algn="l" fontAlgn="b"/>
                      <a:r>
                        <a:rPr lang="hr-HR" sz="1100" b="1" i="0" u="none" strike="noStrike">
                          <a:solidFill>
                            <a:srgbClr val="000000"/>
                          </a:solidFill>
                          <a:effectLst/>
                          <a:latin typeface="+mn-lt"/>
                        </a:rPr>
                        <a:t>RAZLIKA - VIŠAK / MANJAK</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fontAlgn="b"/>
                      <a:r>
                        <a:rPr lang="hr-HR" sz="1100" b="1" i="0" u="none" strike="noStrike">
                          <a:solidFill>
                            <a:srgbClr val="000000"/>
                          </a:solidFill>
                          <a:effectLst/>
                          <a:latin typeface="+mn-lt"/>
                        </a:rPr>
                        <a:t>-374.500,00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7604353"/>
                  </a:ext>
                </a:extLst>
              </a:tr>
              <a:tr h="194660">
                <a:tc gridSpan="8">
                  <a:txBody>
                    <a:bodyPr/>
                    <a:lstStyle/>
                    <a:p>
                      <a:pPr algn="ctr" fontAlgn="ctr"/>
                      <a:endParaRPr lang="hr-HR" sz="1100" b="1" i="0" u="none" strike="noStrike">
                        <a:solidFill>
                          <a:srgbClr val="000000"/>
                        </a:solidFill>
                        <a:effectLst/>
                        <a:latin typeface="+mn-lt"/>
                      </a:endParaRPr>
                    </a:p>
                  </a:txBody>
                  <a:tcPr marL="5080" marR="5080" marT="508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3528978129"/>
                  </a:ext>
                </a:extLst>
              </a:tr>
              <a:tr h="194660">
                <a:tc>
                  <a:txBody>
                    <a:bodyPr/>
                    <a:lstStyle/>
                    <a:p>
                      <a:pPr algn="l" fontAlgn="b"/>
                      <a:r>
                        <a:rPr lang="hr-HR" sz="500" b="1" i="0" u="none" strike="noStrike">
                          <a:solidFill>
                            <a:srgbClr val="000000"/>
                          </a:solidFill>
                          <a:effectLst/>
                          <a:latin typeface="+mn-lt"/>
                        </a:rPr>
                        <a:t> </a:t>
                      </a:r>
                    </a:p>
                  </a:txBody>
                  <a:tcPr marL="5080" marR="5080" marT="508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500" b="1" i="0" u="none" strike="noStrike">
                          <a:solidFill>
                            <a:srgbClr val="000000"/>
                          </a:solidFill>
                          <a:effectLst/>
                          <a:latin typeface="+mn-lt"/>
                        </a:rPr>
                        <a:t> </a:t>
                      </a:r>
                    </a:p>
                  </a:txBody>
                  <a:tcPr marL="5080" marR="5080" marT="50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100" b="1" i="0" u="none" strike="noStrike">
                          <a:solidFill>
                            <a:srgbClr val="000000"/>
                          </a:solidFill>
                          <a:effectLst/>
                          <a:latin typeface="+mn-lt"/>
                        </a:rPr>
                        <a:t> </a:t>
                      </a:r>
                    </a:p>
                  </a:txBody>
                  <a:tcPr marL="5080" marR="5080" marT="50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1100" b="1" i="0" u="none" strike="noStrike">
                          <a:solidFill>
                            <a:srgbClr val="000000"/>
                          </a:solidFill>
                          <a:effectLst/>
                          <a:latin typeface="+mn-lt"/>
                        </a:rPr>
                        <a:t> </a:t>
                      </a:r>
                    </a:p>
                  </a:txBody>
                  <a:tcPr marL="5080" marR="5080" marT="50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100" b="1" i="0" u="none" strike="noStrike">
                          <a:solidFill>
                            <a:srgbClr val="000000"/>
                          </a:solidFill>
                          <a:effectLst/>
                          <a:latin typeface="+mn-lt"/>
                        </a:rPr>
                        <a:t> </a:t>
                      </a:r>
                    </a:p>
                  </a:txBody>
                  <a:tcPr marL="5080" marR="5080" marT="508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1100" b="1" i="0" u="none" strike="noStrike">
                          <a:solidFill>
                            <a:srgbClr val="000000"/>
                          </a:solidFill>
                          <a:effectLst/>
                          <a:latin typeface="+mn-lt"/>
                        </a:rPr>
                        <a:t>Prijedlog plana </a:t>
                      </a:r>
                      <a:br>
                        <a:rPr lang="hr-HR" sz="1100" b="1" i="0" u="none" strike="noStrike">
                          <a:solidFill>
                            <a:srgbClr val="000000"/>
                          </a:solidFill>
                          <a:effectLst/>
                          <a:latin typeface="+mn-lt"/>
                        </a:rPr>
                      </a:br>
                      <a:r>
                        <a:rPr lang="hr-HR" sz="1100" b="1" i="0" u="none" strike="noStrike">
                          <a:solidFill>
                            <a:srgbClr val="000000"/>
                          </a:solidFill>
                          <a:effectLst/>
                          <a:latin typeface="+mn-lt"/>
                        </a:rPr>
                        <a:t>za 2022.</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1100" b="1" i="0" u="none" strike="noStrike">
                          <a:solidFill>
                            <a:srgbClr val="000000"/>
                          </a:solidFill>
                          <a:effectLst/>
                          <a:latin typeface="+mn-lt"/>
                        </a:rPr>
                        <a:t>Projekcija plana</a:t>
                      </a:r>
                      <a:br>
                        <a:rPr lang="hr-HR" sz="1100" b="1" i="0" u="none" strike="noStrike">
                          <a:solidFill>
                            <a:srgbClr val="000000"/>
                          </a:solidFill>
                          <a:effectLst/>
                          <a:latin typeface="+mn-lt"/>
                        </a:rPr>
                      </a:br>
                      <a:r>
                        <a:rPr lang="hr-HR" sz="1100" b="1" i="0" u="none" strike="noStrike">
                          <a:solidFill>
                            <a:srgbClr val="000000"/>
                          </a:solidFill>
                          <a:effectLst/>
                          <a:latin typeface="+mn-lt"/>
                        </a:rPr>
                        <a:t>za 2023.</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100" b="1" i="0" u="none" strike="noStrike">
                          <a:solidFill>
                            <a:srgbClr val="000000"/>
                          </a:solidFill>
                          <a:effectLst/>
                          <a:latin typeface="+mn-lt"/>
                        </a:rPr>
                        <a:t>Projekcija plana </a:t>
                      </a:r>
                      <a:br>
                        <a:rPr lang="hr-HR" sz="1100" b="1" i="0" u="none" strike="noStrike">
                          <a:solidFill>
                            <a:srgbClr val="000000"/>
                          </a:solidFill>
                          <a:effectLst/>
                          <a:latin typeface="+mn-lt"/>
                        </a:rPr>
                      </a:br>
                      <a:r>
                        <a:rPr lang="hr-HR" sz="1100" b="1" i="0" u="none" strike="noStrike">
                          <a:solidFill>
                            <a:srgbClr val="000000"/>
                          </a:solidFill>
                          <a:effectLst/>
                          <a:latin typeface="+mn-lt"/>
                        </a:rPr>
                        <a:t>za 2024.</a:t>
                      </a:r>
                    </a:p>
                  </a:txBody>
                  <a:tcPr marL="5080" marR="5080" marT="50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4156495"/>
                  </a:ext>
                </a:extLst>
              </a:tr>
              <a:tr h="229011">
                <a:tc gridSpan="5">
                  <a:txBody>
                    <a:bodyPr/>
                    <a:lstStyle/>
                    <a:p>
                      <a:pPr algn="l" fontAlgn="b"/>
                      <a:r>
                        <a:rPr lang="hr-HR" sz="1100" b="1" i="0" u="none" strike="noStrike">
                          <a:solidFill>
                            <a:srgbClr val="000000"/>
                          </a:solidFill>
                          <a:effectLst/>
                          <a:latin typeface="+mn-lt"/>
                        </a:rPr>
                        <a:t>UKUPAN DONOS VIŠKA/MANJKA IZ PRETHODNE(IH) GODINA</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fontAlgn="b"/>
                      <a:r>
                        <a:rPr lang="hr-HR" sz="1100" b="1" i="0" u="none" strike="noStrike">
                          <a:solidFill>
                            <a:srgbClr val="000000"/>
                          </a:solidFill>
                          <a:effectLst/>
                          <a:latin typeface="+mn-lt"/>
                        </a:rPr>
                        <a:t>374.500,00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1935907"/>
                  </a:ext>
                </a:extLst>
              </a:tr>
              <a:tr h="366418">
                <a:tc gridSpan="5">
                  <a:txBody>
                    <a:bodyPr/>
                    <a:lstStyle/>
                    <a:p>
                      <a:pPr algn="l" fontAlgn="b"/>
                      <a:r>
                        <a:rPr lang="hr-HR" sz="1100" b="1" i="0" u="none" strike="noStrike">
                          <a:solidFill>
                            <a:srgbClr val="000000"/>
                          </a:solidFill>
                          <a:effectLst/>
                          <a:latin typeface="+mn-lt"/>
                        </a:rPr>
                        <a:t>VIŠAK/MANJAK IZ PRETHODNE(IH) GODINE KOJI ĆE SE POKRITI / RASPOREDITI </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fontAlgn="b"/>
                      <a:r>
                        <a:rPr lang="hr-HR" sz="1100" b="1" i="0" u="none" strike="noStrike">
                          <a:solidFill>
                            <a:srgbClr val="000000"/>
                          </a:solidFill>
                          <a:effectLst/>
                          <a:latin typeface="+mn-lt"/>
                        </a:rPr>
                        <a:t>374.500,00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8378101"/>
                  </a:ext>
                </a:extLst>
              </a:tr>
              <a:tr h="211835">
                <a:tc gridSpan="8">
                  <a:txBody>
                    <a:bodyPr/>
                    <a:lstStyle/>
                    <a:p>
                      <a:pPr algn="ctr" fontAlgn="ctr"/>
                      <a:endParaRPr lang="hr-HR" sz="1100" b="1" i="0" u="none" strike="noStrike">
                        <a:solidFill>
                          <a:srgbClr val="000000"/>
                        </a:solidFill>
                        <a:effectLst/>
                        <a:latin typeface="+mn-lt"/>
                      </a:endParaRPr>
                    </a:p>
                  </a:txBody>
                  <a:tcPr marL="5080" marR="5080" marT="5080" marB="0" anchor="ctr">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3572319961"/>
                  </a:ext>
                </a:extLst>
              </a:tr>
              <a:tr h="211835">
                <a:tc>
                  <a:txBody>
                    <a:bodyPr/>
                    <a:lstStyle/>
                    <a:p>
                      <a:pPr algn="ctr" fontAlgn="ctr"/>
                      <a:endParaRPr lang="hr-HR" sz="500" b="1" i="0" u="none" strike="noStrike">
                        <a:solidFill>
                          <a:srgbClr val="000000"/>
                        </a:solidFill>
                        <a:effectLst/>
                        <a:latin typeface="+mn-lt"/>
                      </a:endParaRPr>
                    </a:p>
                  </a:txBody>
                  <a:tcPr marL="5080" marR="5080" marT="5080" marB="0" anchor="ctr">
                    <a:lnL>
                      <a:noFill/>
                    </a:lnL>
                    <a:lnR>
                      <a:noFill/>
                    </a:lnR>
                    <a:lnT>
                      <a:noFill/>
                    </a:lnT>
                    <a:lnB w="6350" cap="flat" cmpd="sng" algn="ctr">
                      <a:solidFill>
                        <a:srgbClr val="000000"/>
                      </a:solidFill>
                      <a:prstDash val="solid"/>
                      <a:round/>
                      <a:headEnd type="none" w="med" len="med"/>
                      <a:tailEnd type="none" w="med" len="med"/>
                    </a:lnB>
                  </a:tcPr>
                </a:tc>
                <a:tc gridSpan="4">
                  <a:txBody>
                    <a:bodyPr/>
                    <a:lstStyle/>
                    <a:p>
                      <a:pPr algn="l" fontAlgn="ctr"/>
                      <a:r>
                        <a:rPr lang="hr-HR" sz="1100" b="1" i="0" u="none" strike="noStrike">
                          <a:solidFill>
                            <a:srgbClr val="000000"/>
                          </a:solidFill>
                          <a:effectLst/>
                          <a:latin typeface="+mn-lt"/>
                        </a:rPr>
                        <a:t>B. RAČUN FINANCIRANJA</a:t>
                      </a:r>
                    </a:p>
                  </a:txBody>
                  <a:tcPr marL="5080" marR="5080" marT="508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hr-HR" sz="1100" b="0" i="0" u="none" strike="noStrike">
                        <a:solidFill>
                          <a:srgbClr val="000000"/>
                        </a:solidFill>
                        <a:effectLst/>
                        <a:latin typeface="+mn-lt"/>
                      </a:endParaRPr>
                    </a:p>
                  </a:txBody>
                  <a:tcPr marL="5080" marR="5080" marT="508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9258209"/>
                  </a:ext>
                </a:extLst>
              </a:tr>
              <a:tr h="217561">
                <a:tc>
                  <a:txBody>
                    <a:bodyPr/>
                    <a:lstStyle/>
                    <a:p>
                      <a:pPr algn="l" fontAlgn="b"/>
                      <a:r>
                        <a:rPr lang="hr-HR" sz="500" b="1" i="0" u="none" strike="noStrike">
                          <a:solidFill>
                            <a:srgbClr val="000000"/>
                          </a:solidFill>
                          <a:effectLst/>
                          <a:latin typeface="+mn-lt"/>
                        </a:rPr>
                        <a:t> </a:t>
                      </a:r>
                    </a:p>
                  </a:txBody>
                  <a:tcPr marL="5080" marR="5080" marT="508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500" b="1" i="0" u="none" strike="noStrike">
                          <a:solidFill>
                            <a:srgbClr val="000000"/>
                          </a:solidFill>
                          <a:effectLst/>
                          <a:latin typeface="+mn-lt"/>
                        </a:rPr>
                        <a:t> </a:t>
                      </a:r>
                    </a:p>
                  </a:txBody>
                  <a:tcPr marL="5080" marR="5080" marT="50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100" b="1" i="0" u="none" strike="noStrike">
                          <a:solidFill>
                            <a:srgbClr val="000000"/>
                          </a:solidFill>
                          <a:effectLst/>
                          <a:latin typeface="+mn-lt"/>
                        </a:rPr>
                        <a:t> </a:t>
                      </a:r>
                    </a:p>
                  </a:txBody>
                  <a:tcPr marL="5080" marR="5080" marT="50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1100" b="1" i="0" u="none" strike="noStrike">
                          <a:solidFill>
                            <a:srgbClr val="000000"/>
                          </a:solidFill>
                          <a:effectLst/>
                          <a:latin typeface="+mn-lt"/>
                        </a:rPr>
                        <a:t> </a:t>
                      </a:r>
                    </a:p>
                  </a:txBody>
                  <a:tcPr marL="5080" marR="5080" marT="50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100" b="1" i="0" u="none" strike="noStrike">
                          <a:solidFill>
                            <a:srgbClr val="000000"/>
                          </a:solidFill>
                          <a:effectLst/>
                          <a:latin typeface="+mn-lt"/>
                        </a:rPr>
                        <a:t> </a:t>
                      </a:r>
                    </a:p>
                  </a:txBody>
                  <a:tcPr marL="5080" marR="5080" marT="508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1100" b="1" i="0" u="none" strike="noStrike">
                          <a:solidFill>
                            <a:srgbClr val="000000"/>
                          </a:solidFill>
                          <a:effectLst/>
                          <a:latin typeface="+mn-lt"/>
                        </a:rPr>
                        <a:t>Prijedlog plana </a:t>
                      </a:r>
                      <a:br>
                        <a:rPr lang="hr-HR" sz="1100" b="1" i="0" u="none" strike="noStrike">
                          <a:solidFill>
                            <a:srgbClr val="000000"/>
                          </a:solidFill>
                          <a:effectLst/>
                          <a:latin typeface="+mn-lt"/>
                        </a:rPr>
                      </a:br>
                      <a:r>
                        <a:rPr lang="hr-HR" sz="1100" b="1" i="0" u="none" strike="noStrike">
                          <a:solidFill>
                            <a:srgbClr val="000000"/>
                          </a:solidFill>
                          <a:effectLst/>
                          <a:latin typeface="+mn-lt"/>
                        </a:rPr>
                        <a:t>za 2022.</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1100" b="1" i="0" u="none" strike="noStrike">
                          <a:solidFill>
                            <a:srgbClr val="000000"/>
                          </a:solidFill>
                          <a:effectLst/>
                          <a:latin typeface="+mn-lt"/>
                        </a:rPr>
                        <a:t>Projekcija plana</a:t>
                      </a:r>
                      <a:br>
                        <a:rPr lang="hr-HR" sz="1100" b="1" i="0" u="none" strike="noStrike">
                          <a:solidFill>
                            <a:srgbClr val="000000"/>
                          </a:solidFill>
                          <a:effectLst/>
                          <a:latin typeface="+mn-lt"/>
                        </a:rPr>
                      </a:br>
                      <a:r>
                        <a:rPr lang="hr-HR" sz="1100" b="1" i="0" u="none" strike="noStrike">
                          <a:solidFill>
                            <a:srgbClr val="000000"/>
                          </a:solidFill>
                          <a:effectLst/>
                          <a:latin typeface="+mn-lt"/>
                        </a:rPr>
                        <a:t>za 2023.</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100" b="1" i="0" u="none" strike="noStrike">
                          <a:solidFill>
                            <a:srgbClr val="000000"/>
                          </a:solidFill>
                          <a:effectLst/>
                          <a:latin typeface="+mn-lt"/>
                        </a:rPr>
                        <a:t>Projekcija plana </a:t>
                      </a:r>
                      <a:br>
                        <a:rPr lang="hr-HR" sz="1100" b="1" i="0" u="none" strike="noStrike">
                          <a:solidFill>
                            <a:srgbClr val="000000"/>
                          </a:solidFill>
                          <a:effectLst/>
                          <a:latin typeface="+mn-lt"/>
                        </a:rPr>
                      </a:br>
                      <a:r>
                        <a:rPr lang="hr-HR" sz="1100" b="1" i="0" u="none" strike="noStrike">
                          <a:solidFill>
                            <a:srgbClr val="000000"/>
                          </a:solidFill>
                          <a:effectLst/>
                          <a:latin typeface="+mn-lt"/>
                        </a:rPr>
                        <a:t>za 2024.</a:t>
                      </a:r>
                    </a:p>
                  </a:txBody>
                  <a:tcPr marL="5080" marR="5080" marT="50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1289205"/>
                  </a:ext>
                </a:extLst>
              </a:tr>
              <a:tr h="171759">
                <a:tc gridSpan="5">
                  <a:txBody>
                    <a:bodyPr/>
                    <a:lstStyle/>
                    <a:p>
                      <a:pPr algn="l" fontAlgn="b"/>
                      <a:r>
                        <a:rPr lang="hr-HR" sz="1100" b="1" i="0" u="none" strike="noStrike">
                          <a:solidFill>
                            <a:srgbClr val="000000"/>
                          </a:solidFill>
                          <a:effectLst/>
                          <a:latin typeface="+mn-lt"/>
                        </a:rPr>
                        <a:t>PRIMICI OD FINANCIJSKE IMOVINE I ZADUŽIVANJA</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7079271"/>
                  </a:ext>
                </a:extLst>
              </a:tr>
              <a:tr h="171759">
                <a:tc gridSpan="5">
                  <a:txBody>
                    <a:bodyPr/>
                    <a:lstStyle/>
                    <a:p>
                      <a:pPr algn="l" fontAlgn="b"/>
                      <a:r>
                        <a:rPr lang="pl-PL" sz="1100" b="1" i="0" u="none" strike="noStrike">
                          <a:solidFill>
                            <a:srgbClr val="000000"/>
                          </a:solidFill>
                          <a:effectLst/>
                          <a:latin typeface="+mn-lt"/>
                        </a:rPr>
                        <a:t>IZDACI ZA FINANCIJSKU IMOVINU I OTPLATE ZAJMOVA</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191626"/>
                  </a:ext>
                </a:extLst>
              </a:tr>
              <a:tr h="114506">
                <a:tc gridSpan="5">
                  <a:txBody>
                    <a:bodyPr/>
                    <a:lstStyle/>
                    <a:p>
                      <a:pPr algn="l" fontAlgn="b"/>
                      <a:r>
                        <a:rPr lang="hr-HR" sz="1100" b="1" i="0" u="none" strike="noStrike">
                          <a:solidFill>
                            <a:srgbClr val="000000"/>
                          </a:solidFill>
                          <a:effectLst/>
                          <a:latin typeface="+mn-lt"/>
                        </a:rPr>
                        <a:t>NETO FINANCIRANJE</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2787718"/>
                  </a:ext>
                </a:extLst>
              </a:tr>
              <a:tr h="171759">
                <a:tc>
                  <a:txBody>
                    <a:bodyPr/>
                    <a:lstStyle/>
                    <a:p>
                      <a:pPr algn="l" fontAlgn="b"/>
                      <a:r>
                        <a:rPr lang="hr-HR" sz="500" b="1" i="0" u="none" strike="noStrike">
                          <a:solidFill>
                            <a:srgbClr val="000000"/>
                          </a:solidFill>
                          <a:effectLst/>
                          <a:latin typeface="+mn-lt"/>
                        </a:rPr>
                        <a:t> </a:t>
                      </a:r>
                    </a:p>
                  </a:txBody>
                  <a:tcPr marL="5080" marR="5080" marT="50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500" b="1" i="0" u="none" strike="noStrike">
                          <a:solidFill>
                            <a:srgbClr val="000000"/>
                          </a:solidFill>
                          <a:effectLst/>
                          <a:latin typeface="+mn-lt"/>
                        </a:rPr>
                        <a:t> </a:t>
                      </a:r>
                    </a:p>
                  </a:txBody>
                  <a:tcPr marL="5080" marR="5080" marT="50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100" b="0" i="0" u="none" strike="noStrike">
                          <a:solidFill>
                            <a:srgbClr val="000000"/>
                          </a:solidFill>
                          <a:effectLst/>
                          <a:latin typeface="+mn-lt"/>
                        </a:rPr>
                        <a:t> </a:t>
                      </a:r>
                    </a:p>
                  </a:txBody>
                  <a:tcPr marL="5080" marR="5080" marT="50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1100" b="0" i="0" u="none" strike="noStrike">
                          <a:solidFill>
                            <a:srgbClr val="000000"/>
                          </a:solidFill>
                          <a:effectLst/>
                          <a:latin typeface="+mn-lt"/>
                        </a:rPr>
                        <a:t> </a:t>
                      </a:r>
                    </a:p>
                  </a:txBody>
                  <a:tcPr marL="5080" marR="5080" marT="50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100" b="1" i="0" u="none" strike="noStrike">
                          <a:solidFill>
                            <a:srgbClr val="000000"/>
                          </a:solidFill>
                          <a:effectLst/>
                          <a:latin typeface="+mn-lt"/>
                        </a:rPr>
                        <a:t> </a:t>
                      </a:r>
                    </a:p>
                  </a:txBody>
                  <a:tcPr marL="5080" marR="5080" marT="508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100" b="0" i="0" u="none" strike="noStrike">
                          <a:solidFill>
                            <a:srgbClr val="000000"/>
                          </a:solidFill>
                          <a:effectLst/>
                          <a:latin typeface="+mn-lt"/>
                        </a:rPr>
                        <a:t> </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100" b="0" i="0" u="none" strike="noStrike">
                          <a:solidFill>
                            <a:srgbClr val="000000"/>
                          </a:solidFill>
                          <a:effectLst/>
                          <a:latin typeface="+mn-lt"/>
                        </a:rPr>
                        <a:t> </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100" b="0" i="0" u="none" strike="noStrike">
                          <a:solidFill>
                            <a:srgbClr val="000000"/>
                          </a:solidFill>
                          <a:effectLst/>
                          <a:latin typeface="+mn-lt"/>
                        </a:rPr>
                        <a:t> </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9261124"/>
                  </a:ext>
                </a:extLst>
              </a:tr>
              <a:tr h="137407">
                <a:tc gridSpan="5">
                  <a:txBody>
                    <a:bodyPr/>
                    <a:lstStyle/>
                    <a:p>
                      <a:pPr algn="l" fontAlgn="b"/>
                      <a:r>
                        <a:rPr lang="hr-HR" sz="1100" b="1" i="0" u="none" strike="noStrike">
                          <a:solidFill>
                            <a:srgbClr val="000000"/>
                          </a:solidFill>
                          <a:effectLst/>
                          <a:latin typeface="+mn-lt"/>
                        </a:rPr>
                        <a:t>VIŠAK / MANJAK + NETO FINANCIRANJE</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100" b="1" i="0" u="none" strike="noStrike" dirty="0">
                          <a:solidFill>
                            <a:srgbClr val="000000"/>
                          </a:solidFill>
                          <a:effectLst/>
                          <a:latin typeface="+mn-lt"/>
                        </a:rPr>
                        <a:t>0,00</a:t>
                      </a:r>
                    </a:p>
                  </a:txBody>
                  <a:tcPr marL="5080" marR="5080" marT="50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690216"/>
                  </a:ext>
                </a:extLst>
              </a:tr>
              <a:tr h="97330">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hr-HR" sz="500" b="0" i="0" u="none" strike="noStrike" dirty="0">
                        <a:solidFill>
                          <a:srgbClr val="000000"/>
                        </a:solidFill>
                        <a:effectLst/>
                        <a:latin typeface="Arial" panose="020B0604020202020204" pitchFamily="34" charset="0"/>
                      </a:endParaRPr>
                    </a:p>
                  </a:txBody>
                  <a:tcPr marL="5080" marR="5080" marT="508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252569410"/>
                  </a:ext>
                </a:extLst>
              </a:tr>
              <a:tr h="97330">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a:noFill/>
                    </a:lnT>
                    <a:lnB>
                      <a:noFill/>
                    </a:lnB>
                  </a:tcPr>
                </a:tc>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a:noFill/>
                    </a:lnT>
                    <a:lnB>
                      <a:noFill/>
                    </a:lnB>
                  </a:tcPr>
                </a:tc>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a:noFill/>
                    </a:lnT>
                    <a:lnB>
                      <a:noFill/>
                    </a:lnB>
                  </a:tcPr>
                </a:tc>
                <a:tc>
                  <a:txBody>
                    <a:bodyPr/>
                    <a:lstStyle/>
                    <a:p>
                      <a:pPr algn="ctr"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a:noFill/>
                    </a:lnT>
                    <a:lnB>
                      <a:noFill/>
                    </a:lnB>
                  </a:tcPr>
                </a:tc>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a:noFill/>
                    </a:lnT>
                    <a:lnB>
                      <a:noFill/>
                    </a:lnB>
                  </a:tcPr>
                </a:tc>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a:noFill/>
                    </a:lnT>
                    <a:lnB>
                      <a:noFill/>
                    </a:lnB>
                  </a:tcPr>
                </a:tc>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a:noFill/>
                    </a:lnT>
                    <a:lnB>
                      <a:noFill/>
                    </a:lnB>
                  </a:tcPr>
                </a:tc>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a:noFill/>
                    </a:lnT>
                    <a:lnB>
                      <a:noFill/>
                    </a:lnB>
                  </a:tcPr>
                </a:tc>
                <a:extLst>
                  <a:ext uri="{0D108BD9-81ED-4DB2-BD59-A6C34878D82A}">
                    <a16:rowId xmlns:a16="http://schemas.microsoft.com/office/drawing/2014/main" val="2280488951"/>
                  </a:ext>
                </a:extLst>
              </a:tr>
              <a:tr h="97330">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a:noFill/>
                    </a:lnT>
                    <a:lnB>
                      <a:noFill/>
                    </a:lnB>
                  </a:tcPr>
                </a:tc>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a:noFill/>
                    </a:lnT>
                    <a:lnB>
                      <a:noFill/>
                    </a:lnB>
                  </a:tcPr>
                </a:tc>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a:noFill/>
                    </a:lnT>
                    <a:lnB>
                      <a:noFill/>
                    </a:lnB>
                  </a:tcPr>
                </a:tc>
                <a:tc>
                  <a:txBody>
                    <a:bodyPr/>
                    <a:lstStyle/>
                    <a:p>
                      <a:pPr algn="ctr"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a:noFill/>
                    </a:lnT>
                    <a:lnB>
                      <a:noFill/>
                    </a:lnB>
                  </a:tcPr>
                </a:tc>
                <a:tc>
                  <a:txBody>
                    <a:bodyPr/>
                    <a:lstStyle/>
                    <a:p>
                      <a:pPr algn="l" fontAlgn="b"/>
                      <a:endParaRPr lang="hr-HR" sz="500" b="0" i="0" u="none" strike="noStrike">
                        <a:solidFill>
                          <a:srgbClr val="000000"/>
                        </a:solidFill>
                        <a:effectLst/>
                        <a:latin typeface="Arial" panose="020B0604020202020204" pitchFamily="34" charset="0"/>
                      </a:endParaRPr>
                    </a:p>
                  </a:txBody>
                  <a:tcPr marL="5080" marR="5080" marT="5080" marB="0" anchor="b">
                    <a:lnL>
                      <a:noFill/>
                    </a:lnL>
                    <a:lnR>
                      <a:noFill/>
                    </a:lnR>
                    <a:lnT>
                      <a:noFill/>
                    </a:lnT>
                    <a:lnB>
                      <a:noFill/>
                    </a:lnB>
                  </a:tcPr>
                </a:tc>
                <a:tc gridSpan="2">
                  <a:txBody>
                    <a:bodyPr/>
                    <a:lstStyle/>
                    <a:p>
                      <a:pPr algn="l" fontAlgn="b"/>
                      <a:r>
                        <a:rPr lang="hr-HR" sz="500" b="0" i="0" u="none" strike="noStrike">
                          <a:solidFill>
                            <a:srgbClr val="000000"/>
                          </a:solidFill>
                          <a:effectLst/>
                          <a:latin typeface="Arial" panose="020B0604020202020204" pitchFamily="34" charset="0"/>
                        </a:rPr>
                        <a:t>predsjednica Školskog odbora</a:t>
                      </a:r>
                    </a:p>
                  </a:txBody>
                  <a:tcPr marL="5080" marR="5080" marT="5080" marB="0" anchor="b">
                    <a:lnL>
                      <a:noFill/>
                    </a:lnL>
                    <a:lnR>
                      <a:noFill/>
                    </a:lnR>
                    <a:lnT>
                      <a:noFill/>
                    </a:lnT>
                    <a:lnB>
                      <a:noFill/>
                    </a:lnB>
                  </a:tcPr>
                </a:tc>
                <a:tc hMerge="1">
                  <a:txBody>
                    <a:bodyPr/>
                    <a:lstStyle/>
                    <a:p>
                      <a:endParaRPr lang="hr-HR"/>
                    </a:p>
                  </a:txBody>
                  <a:tcPr/>
                </a:tc>
                <a:tc>
                  <a:txBody>
                    <a:bodyPr/>
                    <a:lstStyle/>
                    <a:p>
                      <a:pPr algn="l" fontAlgn="b"/>
                      <a:endParaRPr lang="hr-HR" sz="500" b="0" i="0" u="none" strike="noStrike" dirty="0">
                        <a:solidFill>
                          <a:srgbClr val="000000"/>
                        </a:solidFill>
                        <a:effectLst/>
                        <a:latin typeface="Arial" panose="020B0604020202020204" pitchFamily="34" charset="0"/>
                      </a:endParaRPr>
                    </a:p>
                  </a:txBody>
                  <a:tcPr marL="5080" marR="5080" marT="5080" marB="0" anchor="b">
                    <a:lnL>
                      <a:noFill/>
                    </a:lnL>
                    <a:lnR>
                      <a:noFill/>
                    </a:lnR>
                    <a:lnT>
                      <a:noFill/>
                    </a:lnT>
                    <a:lnB>
                      <a:noFill/>
                    </a:lnB>
                  </a:tcPr>
                </a:tc>
                <a:extLst>
                  <a:ext uri="{0D108BD9-81ED-4DB2-BD59-A6C34878D82A}">
                    <a16:rowId xmlns:a16="http://schemas.microsoft.com/office/drawing/2014/main" val="1441762619"/>
                  </a:ext>
                </a:extLst>
              </a:tr>
            </a:tbl>
          </a:graphicData>
        </a:graphic>
      </p:graphicFrame>
      <p:sp>
        <p:nvSpPr>
          <p:cNvPr id="5" name="Rectangle 4">
            <a:extLst>
              <a:ext uri="{FF2B5EF4-FFF2-40B4-BE49-F238E27FC236}">
                <a16:creationId xmlns:a16="http://schemas.microsoft.com/office/drawing/2014/main" id="{A74BCD6E-4A55-4DD2-8475-E1BD2E832503}"/>
              </a:ext>
            </a:extLst>
          </p:cNvPr>
          <p:cNvSpPr/>
          <p:nvPr/>
        </p:nvSpPr>
        <p:spPr>
          <a:xfrm>
            <a:off x="2302524" y="692696"/>
            <a:ext cx="901324" cy="14401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hr-HR"/>
          </a:p>
        </p:txBody>
      </p:sp>
      <p:sp>
        <p:nvSpPr>
          <p:cNvPr id="6" name="Rectangle 5">
            <a:extLst>
              <a:ext uri="{FF2B5EF4-FFF2-40B4-BE49-F238E27FC236}">
                <a16:creationId xmlns:a16="http://schemas.microsoft.com/office/drawing/2014/main" id="{5662C15F-8FDC-41D7-B477-CC073579E7F3}"/>
              </a:ext>
            </a:extLst>
          </p:cNvPr>
          <p:cNvSpPr/>
          <p:nvPr/>
        </p:nvSpPr>
        <p:spPr>
          <a:xfrm>
            <a:off x="2430362" y="1228800"/>
            <a:ext cx="989510" cy="14401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hr-HR"/>
          </a:p>
        </p:txBody>
      </p:sp>
      <p:sp>
        <p:nvSpPr>
          <p:cNvPr id="7" name="Rectangle 6">
            <a:extLst>
              <a:ext uri="{FF2B5EF4-FFF2-40B4-BE49-F238E27FC236}">
                <a16:creationId xmlns:a16="http://schemas.microsoft.com/office/drawing/2014/main" id="{A81755A8-48AC-4F58-AFD2-69D6B1FCAC28}"/>
              </a:ext>
            </a:extLst>
          </p:cNvPr>
          <p:cNvSpPr/>
          <p:nvPr/>
        </p:nvSpPr>
        <p:spPr>
          <a:xfrm>
            <a:off x="5652120" y="1451992"/>
            <a:ext cx="901324" cy="14401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72006769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15AE4-3F63-448E-A4D6-5643BAA9D80B}"/>
              </a:ext>
            </a:extLst>
          </p:cNvPr>
          <p:cNvSpPr>
            <a:spLocks noGrp="1"/>
          </p:cNvSpPr>
          <p:nvPr>
            <p:ph type="title"/>
          </p:nvPr>
        </p:nvSpPr>
        <p:spPr>
          <a:xfrm>
            <a:off x="457200" y="533400"/>
            <a:ext cx="8229600" cy="663352"/>
          </a:xfrm>
        </p:spPr>
        <p:txBody>
          <a:bodyPr>
            <a:normAutofit/>
          </a:bodyPr>
          <a:lstStyle/>
          <a:p>
            <a:r>
              <a:rPr lang="hr-HR" sz="3200" b="1" dirty="0"/>
              <a:t>PRIMJER FINANCIJSKOG PLANA</a:t>
            </a:r>
          </a:p>
        </p:txBody>
      </p:sp>
      <p:graphicFrame>
        <p:nvGraphicFramePr>
          <p:cNvPr id="4" name="Content Placeholder 3">
            <a:extLst>
              <a:ext uri="{FF2B5EF4-FFF2-40B4-BE49-F238E27FC236}">
                <a16:creationId xmlns:a16="http://schemas.microsoft.com/office/drawing/2014/main" id="{F7D4A0AC-0B38-4B33-86FF-480B03ECA0F9}"/>
              </a:ext>
            </a:extLst>
          </p:cNvPr>
          <p:cNvGraphicFramePr>
            <a:graphicFrameLocks noGrp="1"/>
          </p:cNvGraphicFramePr>
          <p:nvPr>
            <p:ph idx="1"/>
            <p:extLst>
              <p:ext uri="{D42A27DB-BD31-4B8C-83A1-F6EECF244321}">
                <p14:modId xmlns:p14="http://schemas.microsoft.com/office/powerpoint/2010/main" val="1215585383"/>
              </p:ext>
            </p:extLst>
          </p:nvPr>
        </p:nvGraphicFramePr>
        <p:xfrm>
          <a:off x="457200" y="1340768"/>
          <a:ext cx="8229603" cy="5267619"/>
        </p:xfrm>
        <a:graphic>
          <a:graphicData uri="http://schemas.openxmlformats.org/drawingml/2006/table">
            <a:tbl>
              <a:tblPr/>
              <a:tblGrid>
                <a:gridCol w="947293">
                  <a:extLst>
                    <a:ext uri="{9D8B030D-6E8A-4147-A177-3AD203B41FA5}">
                      <a16:colId xmlns:a16="http://schemas.microsoft.com/office/drawing/2014/main" val="960057345"/>
                    </a:ext>
                  </a:extLst>
                </a:gridCol>
                <a:gridCol w="1040330">
                  <a:extLst>
                    <a:ext uri="{9D8B030D-6E8A-4147-A177-3AD203B41FA5}">
                      <a16:colId xmlns:a16="http://schemas.microsoft.com/office/drawing/2014/main" val="3254361484"/>
                    </a:ext>
                  </a:extLst>
                </a:gridCol>
                <a:gridCol w="1040330">
                  <a:extLst>
                    <a:ext uri="{9D8B030D-6E8A-4147-A177-3AD203B41FA5}">
                      <a16:colId xmlns:a16="http://schemas.microsoft.com/office/drawing/2014/main" val="3672991204"/>
                    </a:ext>
                  </a:extLst>
                </a:gridCol>
                <a:gridCol w="1040330">
                  <a:extLst>
                    <a:ext uri="{9D8B030D-6E8A-4147-A177-3AD203B41FA5}">
                      <a16:colId xmlns:a16="http://schemas.microsoft.com/office/drawing/2014/main" val="1531600599"/>
                    </a:ext>
                  </a:extLst>
                </a:gridCol>
                <a:gridCol w="1040330">
                  <a:extLst>
                    <a:ext uri="{9D8B030D-6E8A-4147-A177-3AD203B41FA5}">
                      <a16:colId xmlns:a16="http://schemas.microsoft.com/office/drawing/2014/main" val="290880684"/>
                    </a:ext>
                  </a:extLst>
                </a:gridCol>
                <a:gridCol w="1040330">
                  <a:extLst>
                    <a:ext uri="{9D8B030D-6E8A-4147-A177-3AD203B41FA5}">
                      <a16:colId xmlns:a16="http://schemas.microsoft.com/office/drawing/2014/main" val="2132448903"/>
                    </a:ext>
                  </a:extLst>
                </a:gridCol>
                <a:gridCol w="1040330">
                  <a:extLst>
                    <a:ext uri="{9D8B030D-6E8A-4147-A177-3AD203B41FA5}">
                      <a16:colId xmlns:a16="http://schemas.microsoft.com/office/drawing/2014/main" val="3700949520"/>
                    </a:ext>
                  </a:extLst>
                </a:gridCol>
                <a:gridCol w="1040330">
                  <a:extLst>
                    <a:ext uri="{9D8B030D-6E8A-4147-A177-3AD203B41FA5}">
                      <a16:colId xmlns:a16="http://schemas.microsoft.com/office/drawing/2014/main" val="4149924039"/>
                    </a:ext>
                  </a:extLst>
                </a:gridCol>
              </a:tblGrid>
              <a:tr h="379828">
                <a:tc gridSpan="8">
                  <a:txBody>
                    <a:bodyPr/>
                    <a:lstStyle/>
                    <a:p>
                      <a:pPr algn="ctr" fontAlgn="ctr"/>
                      <a:r>
                        <a:rPr lang="pl-PL" sz="1200" b="1" i="0" u="none" strike="noStrike">
                          <a:solidFill>
                            <a:srgbClr val="000000"/>
                          </a:solidFill>
                          <a:effectLst/>
                          <a:latin typeface="Arial" panose="020B0604020202020204" pitchFamily="34" charset="0"/>
                        </a:rPr>
                        <a:t>PLAN PRIHODA I PRIMITAKA GIMNAZIJE "MATIJA MESIĆ"  ZA 2022. I PROJEKCIJA PLANA ZA 2023. I 2024. GODINU</a:t>
                      </a:r>
                    </a:p>
                  </a:txBody>
                  <a:tcPr marL="0" marR="0" marT="0" marB="0" anchor="ctr">
                    <a:lnL>
                      <a:noFill/>
                    </a:lnL>
                    <a:lnR>
                      <a:noFill/>
                    </a:lnR>
                    <a:lnT>
                      <a:noFill/>
                    </a:lnT>
                    <a:lnB>
                      <a:noFill/>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2283480985"/>
                  </a:ext>
                </a:extLst>
              </a:tr>
              <a:tr h="245871">
                <a:tc>
                  <a:txBody>
                    <a:bodyPr/>
                    <a:lstStyle/>
                    <a:p>
                      <a:pPr algn="ctr" fontAlgn="ctr"/>
                      <a:endParaRPr lang="hr-HR" sz="1200" b="1" i="0" u="none" strike="noStrike">
                        <a:solidFill>
                          <a:srgbClr val="000000"/>
                        </a:solidFill>
                        <a:effectLst/>
                        <a:latin typeface="Arial" panose="020B0604020202020204" pitchFamily="34" charset="0"/>
                      </a:endParaRPr>
                    </a:p>
                  </a:txBody>
                  <a:tcPr marL="0" marR="0" marT="0" marB="0" anchor="ctr">
                    <a:lnL>
                      <a:noFill/>
                    </a:lnL>
                    <a:lnR>
                      <a:noFill/>
                    </a:lnR>
                    <a:lnT>
                      <a:noFill/>
                    </a:lnT>
                    <a:lnB>
                      <a:noFill/>
                    </a:lnB>
                  </a:tcPr>
                </a:tc>
                <a:tc gridSpan="6">
                  <a:txBody>
                    <a:bodyPr/>
                    <a:lstStyle/>
                    <a:p>
                      <a:pPr algn="ctr" fontAlgn="ctr"/>
                      <a:r>
                        <a:rPr lang="hr-HR" sz="1200" b="1" i="0" u="none" strike="noStrike">
                          <a:solidFill>
                            <a:srgbClr val="000000"/>
                          </a:solidFill>
                          <a:effectLst/>
                          <a:latin typeface="Arial" panose="020B0604020202020204" pitchFamily="34" charset="0"/>
                        </a:rPr>
                        <a:t>Posebni dio financijskog plana</a:t>
                      </a:r>
                    </a:p>
                  </a:txBody>
                  <a:tcPr marL="0" marR="0" marT="0" marB="0" anchor="ctr">
                    <a:lnL>
                      <a:noFill/>
                    </a:lnL>
                    <a:lnR>
                      <a:noFill/>
                    </a:lnR>
                    <a:lnT>
                      <a:noFill/>
                    </a:lnT>
                    <a:lnB>
                      <a:noFill/>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ctr" fontAlgn="ctr"/>
                      <a:endParaRPr lang="hr-HR" sz="1200" b="1" i="0" u="none" strike="noStrike">
                        <a:solidFill>
                          <a:srgbClr val="000000"/>
                        </a:solidFill>
                        <a:effectLst/>
                        <a:latin typeface="Arial" panose="020B0604020202020204" pitchFamily="34" charset="0"/>
                      </a:endParaRPr>
                    </a:p>
                  </a:txBody>
                  <a:tcPr marL="0" marR="0" marT="0" marB="0" anchor="ctr">
                    <a:lnL>
                      <a:noFill/>
                    </a:lnL>
                    <a:lnR>
                      <a:noFill/>
                    </a:lnR>
                    <a:lnT>
                      <a:noFill/>
                    </a:lnT>
                    <a:lnB>
                      <a:noFill/>
                    </a:lnB>
                  </a:tcPr>
                </a:tc>
                <a:extLst>
                  <a:ext uri="{0D108BD9-81ED-4DB2-BD59-A6C34878D82A}">
                    <a16:rowId xmlns:a16="http://schemas.microsoft.com/office/drawing/2014/main" val="234981401"/>
                  </a:ext>
                </a:extLst>
              </a:tr>
              <a:tr h="195001">
                <a:tc gridSpan="8">
                  <a:txBody>
                    <a:bodyPr/>
                    <a:lstStyle/>
                    <a:p>
                      <a:pPr algn="ctr" fontAlgn="ctr"/>
                      <a:r>
                        <a:rPr lang="pl-PL" sz="900" b="1" i="0" u="none" strike="noStrike">
                          <a:solidFill>
                            <a:srgbClr val="000000"/>
                          </a:solidFill>
                          <a:effectLst/>
                          <a:latin typeface="Arial" panose="020B0604020202020204" pitchFamily="34" charset="0"/>
                        </a:rPr>
                        <a:t>Razdjel 006 UO ZA OBRAZOVANJE, ŠPORT I KULTURU</a:t>
                      </a:r>
                    </a:p>
                  </a:txBody>
                  <a:tcPr marL="0" marR="0" marT="0" marB="0" anchor="ctr">
                    <a:lnL>
                      <a:noFill/>
                    </a:lnL>
                    <a:lnR>
                      <a:noFill/>
                    </a:lnR>
                    <a:lnT>
                      <a:noFill/>
                    </a:lnT>
                    <a:lnB>
                      <a:noFill/>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426702518"/>
                  </a:ext>
                </a:extLst>
              </a:tr>
              <a:tr h="186523">
                <a:tc gridSpan="8">
                  <a:txBody>
                    <a:bodyPr/>
                    <a:lstStyle/>
                    <a:p>
                      <a:pPr algn="ctr" fontAlgn="b"/>
                      <a:r>
                        <a:rPr lang="hr-HR" sz="900" b="0" i="0" u="none" strike="noStrike">
                          <a:solidFill>
                            <a:srgbClr val="000000"/>
                          </a:solidFill>
                          <a:effectLst/>
                          <a:latin typeface="Arial" panose="020B0604020202020204" pitchFamily="34" charset="0"/>
                        </a:rPr>
                        <a:t>Proračunski korisnik 17763 GIMNAZIJA MATIJA MESIĆ</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1406924354"/>
                  </a:ext>
                </a:extLst>
              </a:tr>
              <a:tr h="296740">
                <a:tc>
                  <a:txBody>
                    <a:bodyPr/>
                    <a:lstStyle/>
                    <a:p>
                      <a:pPr algn="l" fontAlgn="b"/>
                      <a:r>
                        <a:rPr lang="hr-HR" sz="1000" b="1" i="0" u="none" strike="noStrike" dirty="0">
                          <a:solidFill>
                            <a:srgbClr val="000000"/>
                          </a:solidFill>
                          <a:effectLst/>
                          <a:latin typeface="Arial" panose="020B0604020202020204" pitchFamily="34" charset="0"/>
                        </a:rPr>
                        <a:t>Izvor prihoda i primitaka</a:t>
                      </a:r>
                      <a:endParaRPr lang="hr-HR" sz="1000" b="0" i="0" u="none" strike="noStrike" dirty="0">
                        <a:solidFill>
                          <a:srgbClr val="000000"/>
                        </a:solidFill>
                        <a:effectLst/>
                        <a:latin typeface="MS Sans Serif"/>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7">
                  <a:txBody>
                    <a:bodyPr/>
                    <a:lstStyle/>
                    <a:p>
                      <a:pPr algn="ctr" fontAlgn="ctr"/>
                      <a:r>
                        <a:rPr lang="hr-HR" sz="1000" b="1" i="0" u="none" strike="noStrike">
                          <a:solidFill>
                            <a:srgbClr val="000000"/>
                          </a:solidFill>
                          <a:effectLst/>
                          <a:latin typeface="Arial" panose="020B0604020202020204" pitchFamily="34" charset="0"/>
                        </a:rPr>
                        <a:t>2022.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4080946517"/>
                  </a:ext>
                </a:extLst>
              </a:tr>
              <a:tr h="1017396">
                <a:tc>
                  <a:txBody>
                    <a:bodyPr/>
                    <a:lstStyle/>
                    <a:p>
                      <a:pPr algn="l" fontAlgn="b"/>
                      <a:r>
                        <a:rPr lang="pl-PL" sz="1000" b="1" i="0" u="none" strike="noStrike">
                          <a:solidFill>
                            <a:srgbClr val="000000"/>
                          </a:solidFill>
                          <a:effectLst/>
                          <a:latin typeface="Arial" panose="020B0604020202020204" pitchFamily="34" charset="0"/>
                        </a:rPr>
                        <a:t>Oznaka                           rač.iz                                      računskog                                         plana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ctr"/>
                      <a:r>
                        <a:rPr lang="hr-HR" sz="1000" b="1" i="0" u="none" strike="noStrike" dirty="0">
                          <a:solidFill>
                            <a:srgbClr val="000000"/>
                          </a:solidFill>
                          <a:effectLst/>
                          <a:latin typeface="Arial" panose="020B0604020202020204" pitchFamily="34" charset="0"/>
                        </a:rPr>
                        <a:t>Opći prihodi i primici</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hr-HR" sz="1000" b="1" i="0" u="none" strike="noStrike" dirty="0">
                          <a:solidFill>
                            <a:srgbClr val="000000"/>
                          </a:solidFill>
                          <a:effectLst/>
                          <a:latin typeface="Arial" panose="020B0604020202020204" pitchFamily="34" charset="0"/>
                        </a:rPr>
                        <a:t>Vlastiti prihodi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hr-HR" sz="1000" b="1" i="0" u="none" strike="noStrike" dirty="0">
                          <a:solidFill>
                            <a:srgbClr val="000000"/>
                          </a:solidFill>
                          <a:effectLst/>
                          <a:latin typeface="Arial" panose="020B0604020202020204" pitchFamily="34" charset="0"/>
                        </a:rPr>
                        <a:t>Prihodi za posebne namjene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hr-HR" sz="1000" b="1" i="0" u="none" strike="noStrike" dirty="0">
                          <a:solidFill>
                            <a:srgbClr val="000000"/>
                          </a:solidFill>
                          <a:effectLst/>
                          <a:latin typeface="Arial" panose="020B0604020202020204" pitchFamily="34" charset="0"/>
                        </a:rPr>
                        <a:t>Pomoći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hr-HR" sz="1000" b="1" i="0" u="none" strike="noStrike">
                          <a:solidFill>
                            <a:srgbClr val="000000"/>
                          </a:solidFill>
                          <a:effectLst/>
                          <a:latin typeface="Arial" panose="020B0604020202020204" pitchFamily="34" charset="0"/>
                        </a:rPr>
                        <a:t>Donacije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hr-HR" sz="1000" b="1" i="0" u="none" strike="noStrike">
                          <a:solidFill>
                            <a:srgbClr val="000000"/>
                          </a:solidFill>
                          <a:effectLst/>
                          <a:latin typeface="Arial" panose="020B0604020202020204" pitchFamily="34" charset="0"/>
                        </a:rPr>
                        <a:t>Prihodi od prodaje  nefinancijske imovine i nadoknade šteta s osnova osiguranja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hr-HR" sz="1000" b="1" i="0" u="none" strike="noStrike">
                          <a:solidFill>
                            <a:srgbClr val="000000"/>
                          </a:solidFill>
                          <a:effectLst/>
                          <a:latin typeface="Arial" panose="020B0604020202020204" pitchFamily="34" charset="0"/>
                        </a:rPr>
                        <a:t>Namjenski primici od zaduživanja</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5958755"/>
                  </a:ext>
                </a:extLst>
              </a:tr>
              <a:tr h="144131">
                <a:tc>
                  <a:txBody>
                    <a:bodyPr/>
                    <a:lstStyle/>
                    <a:p>
                      <a:pPr algn="l" fontAlgn="b"/>
                      <a:r>
                        <a:rPr lang="hr-HR" sz="1000" b="1" i="0" u="none" strike="noStrike">
                          <a:solidFill>
                            <a:srgbClr val="000000"/>
                          </a:solidFill>
                          <a:effectLst/>
                          <a:latin typeface="Arial" panose="020B0604020202020204" pitchFamily="34" charset="0"/>
                        </a:rPr>
                        <a:t>634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000" b="1" i="0" u="none" strike="noStrike">
                          <a:solidFill>
                            <a:srgbClr val="000000"/>
                          </a:solidFill>
                          <a:effectLst/>
                          <a:latin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000" b="1" i="0" u="none" strike="noStrike">
                          <a:solidFill>
                            <a:srgbClr val="000000"/>
                          </a:solidFill>
                          <a:effectLst/>
                          <a:latin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000" b="1" i="0" u="none" strike="noStrike" dirty="0">
                          <a:solidFill>
                            <a:srgbClr val="000000"/>
                          </a:solidFill>
                          <a:effectLst/>
                          <a:latin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000" b="1" i="0" u="none" strike="noStrike">
                          <a:solidFill>
                            <a:srgbClr val="000000"/>
                          </a:solidFill>
                          <a:effectLst/>
                          <a:latin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000" b="1" i="0" u="none" strike="noStrike">
                          <a:solidFill>
                            <a:srgbClr val="000000"/>
                          </a:solidFill>
                          <a:effectLst/>
                          <a:latin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4969092"/>
                  </a:ext>
                </a:extLst>
              </a:tr>
              <a:tr h="144131">
                <a:tc>
                  <a:txBody>
                    <a:bodyPr/>
                    <a:lstStyle/>
                    <a:p>
                      <a:pPr algn="l" fontAlgn="b"/>
                      <a:r>
                        <a:rPr lang="hr-HR" sz="1000" b="1" i="0" u="none" strike="noStrike">
                          <a:solidFill>
                            <a:srgbClr val="000000"/>
                          </a:solidFill>
                          <a:effectLst/>
                          <a:latin typeface="Arial" panose="020B0604020202020204" pitchFamily="34" charset="0"/>
                        </a:rPr>
                        <a:t>636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000" b="1" i="0" u="none" strike="noStrike">
                          <a:solidFill>
                            <a:srgbClr val="000000"/>
                          </a:solidFill>
                          <a:effectLst/>
                          <a:latin typeface="Arial" panose="020B0604020202020204" pitchFamily="34" charset="0"/>
                        </a:rPr>
                        <a:t>11.836.000,00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707966"/>
                  </a:ext>
                </a:extLst>
              </a:tr>
              <a:tr h="144131">
                <a:tc>
                  <a:txBody>
                    <a:bodyPr/>
                    <a:lstStyle/>
                    <a:p>
                      <a:pPr algn="l" fontAlgn="b"/>
                      <a:r>
                        <a:rPr lang="hr-HR" sz="1000" b="1" i="0" u="none" strike="noStrike">
                          <a:solidFill>
                            <a:srgbClr val="000000"/>
                          </a:solidFill>
                          <a:effectLst/>
                          <a:latin typeface="Arial" panose="020B0604020202020204" pitchFamily="34" charset="0"/>
                        </a:rPr>
                        <a:t>638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dirty="0">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1314467"/>
                  </a:ext>
                </a:extLst>
              </a:tr>
              <a:tr h="144131">
                <a:tc>
                  <a:txBody>
                    <a:bodyPr/>
                    <a:lstStyle/>
                    <a:p>
                      <a:pPr algn="l" fontAlgn="b"/>
                      <a:r>
                        <a:rPr lang="hr-HR" sz="1000" b="1" i="0" u="none" strike="noStrike">
                          <a:solidFill>
                            <a:srgbClr val="000000"/>
                          </a:solidFill>
                          <a:effectLst/>
                          <a:latin typeface="Arial" panose="020B0604020202020204" pitchFamily="34" charset="0"/>
                        </a:rPr>
                        <a:t>652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000" b="1" i="0" u="none" strike="noStrike">
                          <a:solidFill>
                            <a:srgbClr val="000000"/>
                          </a:solidFill>
                          <a:effectLst/>
                          <a:latin typeface="Arial" panose="020B0604020202020204" pitchFamily="34" charset="0"/>
                        </a:rPr>
                        <a:t>18.500,00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dirty="0">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5662369"/>
                  </a:ext>
                </a:extLst>
              </a:tr>
              <a:tr h="144131">
                <a:tc>
                  <a:txBody>
                    <a:bodyPr/>
                    <a:lstStyle/>
                    <a:p>
                      <a:pPr algn="l" fontAlgn="b"/>
                      <a:r>
                        <a:rPr lang="hr-HR" sz="1000" b="1" i="0" u="none" strike="noStrike">
                          <a:solidFill>
                            <a:srgbClr val="000000"/>
                          </a:solidFill>
                          <a:effectLst/>
                          <a:latin typeface="Arial" panose="020B0604020202020204" pitchFamily="34" charset="0"/>
                        </a:rPr>
                        <a:t>661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000" b="1" i="0" u="none" strike="noStrike">
                          <a:solidFill>
                            <a:srgbClr val="000000"/>
                          </a:solidFill>
                          <a:effectLst/>
                          <a:latin typeface="Arial" panose="020B0604020202020204" pitchFamily="34" charset="0"/>
                        </a:rPr>
                        <a:t>58.000,00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dirty="0">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2884372"/>
                  </a:ext>
                </a:extLst>
              </a:tr>
              <a:tr h="144131">
                <a:tc>
                  <a:txBody>
                    <a:bodyPr/>
                    <a:lstStyle/>
                    <a:p>
                      <a:pPr algn="l" fontAlgn="b"/>
                      <a:r>
                        <a:rPr lang="hr-HR" sz="1000" b="1" i="0" u="none" strike="noStrike">
                          <a:solidFill>
                            <a:srgbClr val="000000"/>
                          </a:solidFill>
                          <a:effectLst/>
                          <a:latin typeface="Arial" panose="020B0604020202020204" pitchFamily="34" charset="0"/>
                        </a:rPr>
                        <a:t>663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000" b="1" i="0" u="none" strike="noStrike">
                          <a:solidFill>
                            <a:srgbClr val="000000"/>
                          </a:solidFill>
                          <a:effectLst/>
                          <a:latin typeface="Arial" panose="020B0604020202020204" pitchFamily="34" charset="0"/>
                        </a:rPr>
                        <a:t>40.000,00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dirty="0">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8065154"/>
                  </a:ext>
                </a:extLst>
              </a:tr>
              <a:tr h="152609">
                <a:tc>
                  <a:txBody>
                    <a:bodyPr/>
                    <a:lstStyle/>
                    <a:p>
                      <a:pPr algn="l" fontAlgn="b"/>
                      <a:r>
                        <a:rPr lang="hr-HR" sz="1000" b="1" i="0" u="none" strike="noStrike">
                          <a:solidFill>
                            <a:srgbClr val="000000"/>
                          </a:solidFill>
                          <a:effectLst/>
                          <a:latin typeface="Arial" panose="020B0604020202020204" pitchFamily="34" charset="0"/>
                        </a:rPr>
                        <a:t>671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000" b="1" i="0" u="none" strike="noStrike">
                          <a:solidFill>
                            <a:srgbClr val="000000"/>
                          </a:solidFill>
                          <a:effectLst/>
                          <a:latin typeface="Arial" panose="020B0604020202020204" pitchFamily="34" charset="0"/>
                        </a:rPr>
                        <a:t>1.048.584,00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hr-HR" sz="1000" b="1" i="0" u="none" strike="noStrike" dirty="0">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1275754"/>
                  </a:ext>
                </a:extLst>
              </a:tr>
              <a:tr h="254349">
                <a:tc>
                  <a:txBody>
                    <a:bodyPr/>
                    <a:lstStyle/>
                    <a:p>
                      <a:pPr algn="l" fontAlgn="b"/>
                      <a:r>
                        <a:rPr lang="hr-HR" sz="1000" b="1" i="0" u="none" strike="noStrike">
                          <a:solidFill>
                            <a:srgbClr val="000000"/>
                          </a:solidFill>
                          <a:effectLst/>
                          <a:latin typeface="Arial" panose="020B0604020202020204" pitchFamily="34" charset="0"/>
                        </a:rPr>
                        <a:t>UKUPNO PR.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7">
                  <a:txBody>
                    <a:bodyPr/>
                    <a:lstStyle/>
                    <a:p>
                      <a:pPr algn="ctr" fontAlgn="b"/>
                      <a:r>
                        <a:rPr lang="hr-HR" sz="1000" b="1" i="0" u="none" strike="noStrike" dirty="0">
                          <a:solidFill>
                            <a:srgbClr val="000000"/>
                          </a:solidFill>
                          <a:effectLst/>
                          <a:latin typeface="Arial" panose="020B0604020202020204" pitchFamily="34" charset="0"/>
                        </a:rPr>
                        <a:t>13.001.084,00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3239641069"/>
                  </a:ext>
                </a:extLst>
              </a:tr>
              <a:tr h="152609">
                <a:tc>
                  <a:txBody>
                    <a:bodyPr/>
                    <a:lstStyle/>
                    <a:p>
                      <a:pPr algn="l" fontAlgn="b"/>
                      <a:r>
                        <a:rPr lang="hr-HR" sz="1000" b="1" i="0" u="none" strike="noStrike">
                          <a:solidFill>
                            <a:srgbClr val="000000"/>
                          </a:solidFill>
                          <a:effectLst/>
                          <a:latin typeface="Arial" panose="020B0604020202020204" pitchFamily="34" charset="0"/>
                        </a:rPr>
                        <a:t>922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hr-HR" sz="1000" b="1" i="0" u="none" strike="noStrike">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hr-HR" sz="1000" b="1" i="0" u="none" strike="noStrike">
                          <a:solidFill>
                            <a:srgbClr val="000000"/>
                          </a:solidFill>
                          <a:effectLst/>
                          <a:latin typeface="Arial" panose="020B0604020202020204" pitchFamily="34" charset="0"/>
                        </a:rPr>
                        <a:t>157.000,00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hr-HR" sz="1000" b="1" i="0" u="none" strike="noStrike">
                          <a:solidFill>
                            <a:srgbClr val="000000"/>
                          </a:solidFill>
                          <a:effectLst/>
                          <a:latin typeface="Arial" panose="020B0604020202020204" pitchFamily="34" charset="0"/>
                        </a:rPr>
                        <a:t>6.000,00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hr-HR" sz="1000" b="1" i="0" u="none" strike="noStrike">
                          <a:solidFill>
                            <a:srgbClr val="000000"/>
                          </a:solidFill>
                          <a:effectLst/>
                          <a:latin typeface="Arial" panose="020B0604020202020204" pitchFamily="34" charset="0"/>
                        </a:rPr>
                        <a:t>170.000,00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hr-HR" sz="1000" b="1" i="0" u="none" strike="noStrike">
                          <a:solidFill>
                            <a:srgbClr val="000000"/>
                          </a:solidFill>
                          <a:effectLst/>
                          <a:latin typeface="Arial" panose="020B0604020202020204" pitchFamily="34" charset="0"/>
                        </a:rPr>
                        <a:t>41.500,00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hr-HR" sz="1000" b="1" i="0" u="none" strike="noStrike" dirty="0">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hr-HR" sz="1000" b="1" i="0" u="none" strike="noStrike" dirty="0">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2446047"/>
                  </a:ext>
                </a:extLst>
              </a:tr>
              <a:tr h="313697">
                <a:tc>
                  <a:txBody>
                    <a:bodyPr/>
                    <a:lstStyle/>
                    <a:p>
                      <a:pPr algn="l" fontAlgn="b"/>
                      <a:r>
                        <a:rPr lang="hr-HR" sz="1000" b="1" i="0" u="none" strike="noStrike">
                          <a:solidFill>
                            <a:srgbClr val="000000"/>
                          </a:solidFill>
                          <a:effectLst/>
                          <a:latin typeface="Arial" panose="020B0604020202020204" pitchFamily="34" charset="0"/>
                        </a:rPr>
                        <a:t>UK. REZULTAT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7">
                  <a:txBody>
                    <a:bodyPr/>
                    <a:lstStyle/>
                    <a:p>
                      <a:pPr algn="ctr" fontAlgn="b"/>
                      <a:r>
                        <a:rPr lang="hr-HR" sz="1000" b="1" i="0" u="none" strike="noStrike" dirty="0">
                          <a:solidFill>
                            <a:srgbClr val="000000"/>
                          </a:solidFill>
                          <a:effectLst/>
                          <a:latin typeface="Arial" panose="020B0604020202020204" pitchFamily="34" charset="0"/>
                        </a:rPr>
                        <a:t>374.500,00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1239482035"/>
                  </a:ext>
                </a:extLst>
              </a:tr>
              <a:tr h="339132">
                <a:tc>
                  <a:txBody>
                    <a:bodyPr/>
                    <a:lstStyle/>
                    <a:p>
                      <a:pPr algn="l" fontAlgn="b"/>
                      <a:r>
                        <a:rPr lang="hr-HR" sz="1000" b="1" i="0" u="none" strike="noStrike">
                          <a:solidFill>
                            <a:srgbClr val="000000"/>
                          </a:solidFill>
                          <a:effectLst/>
                          <a:latin typeface="Arial" panose="020B0604020202020204" pitchFamily="34" charset="0"/>
                        </a:rPr>
                        <a:t>Ukupno (po izvorima)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hr-HR" sz="1000" b="1" i="0" u="none" strike="noStrike">
                          <a:solidFill>
                            <a:srgbClr val="000000"/>
                          </a:solidFill>
                          <a:effectLst/>
                          <a:latin typeface="Arial" panose="020B0604020202020204" pitchFamily="34" charset="0"/>
                        </a:rPr>
                        <a:t>1.048.584,00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hr-HR" sz="1000" b="1" i="0" u="none" strike="noStrike">
                          <a:solidFill>
                            <a:srgbClr val="000000"/>
                          </a:solidFill>
                          <a:effectLst/>
                          <a:latin typeface="Arial" panose="020B0604020202020204" pitchFamily="34" charset="0"/>
                        </a:rPr>
                        <a:t>215.000,00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hr-HR" sz="1000" b="1" i="0" u="none" strike="noStrike">
                          <a:solidFill>
                            <a:srgbClr val="000000"/>
                          </a:solidFill>
                          <a:effectLst/>
                          <a:latin typeface="Arial" panose="020B0604020202020204" pitchFamily="34" charset="0"/>
                        </a:rPr>
                        <a:t>24.500,00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hr-HR" sz="1000" b="1" i="0" u="none" strike="noStrike">
                          <a:solidFill>
                            <a:srgbClr val="000000"/>
                          </a:solidFill>
                          <a:effectLst/>
                          <a:latin typeface="Arial" panose="020B0604020202020204" pitchFamily="34" charset="0"/>
                        </a:rPr>
                        <a:t>12.006.000,00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hr-HR" sz="1000" b="1" i="0" u="none" strike="noStrike">
                          <a:solidFill>
                            <a:srgbClr val="000000"/>
                          </a:solidFill>
                          <a:effectLst/>
                          <a:latin typeface="Arial" panose="020B0604020202020204" pitchFamily="34" charset="0"/>
                        </a:rPr>
                        <a:t>81.500,00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hr-HR" sz="1000" b="1" i="0" u="none" strike="noStrike">
                          <a:solidFill>
                            <a:srgbClr val="000000"/>
                          </a:solidFill>
                          <a:effectLst/>
                          <a:latin typeface="Arial" panose="020B0604020202020204" pitchFamily="34" charset="0"/>
                        </a:rPr>
                        <a:t>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hr-HR" sz="1000" b="1" i="0" u="none" strike="noStrike" dirty="0">
                          <a:solidFill>
                            <a:srgbClr val="000000"/>
                          </a:solidFill>
                          <a:effectLst/>
                          <a:latin typeface="Arial" panose="020B0604020202020204" pitchFamily="34" charset="0"/>
                        </a:rPr>
                        <a:t>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375026"/>
                  </a:ext>
                </a:extLst>
              </a:tr>
              <a:tr h="406958">
                <a:tc>
                  <a:txBody>
                    <a:bodyPr/>
                    <a:lstStyle/>
                    <a:p>
                      <a:pPr algn="l" fontAlgn="b"/>
                      <a:r>
                        <a:rPr lang="hr-HR" sz="1000" b="1" i="0" u="none" strike="noStrike">
                          <a:solidFill>
                            <a:srgbClr val="000000"/>
                          </a:solidFill>
                          <a:effectLst/>
                          <a:latin typeface="Arial" panose="020B0604020202020204" pitchFamily="34" charset="0"/>
                        </a:rPr>
                        <a:t>Ukupno prihodi i primici i preneseni rezultat za 2022.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7">
                  <a:txBody>
                    <a:bodyPr/>
                    <a:lstStyle/>
                    <a:p>
                      <a:pPr algn="ctr" fontAlgn="ctr"/>
                      <a:r>
                        <a:rPr lang="hr-HR" sz="1000" b="1" i="0" u="none" strike="noStrike" dirty="0">
                          <a:solidFill>
                            <a:srgbClr val="000000"/>
                          </a:solidFill>
                          <a:effectLst/>
                          <a:latin typeface="Arial" panose="020B0604020202020204" pitchFamily="34" charset="0"/>
                        </a:rPr>
                        <a:t>13.375.584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2717322830"/>
                  </a:ext>
                </a:extLst>
              </a:tr>
            </a:tbl>
          </a:graphicData>
        </a:graphic>
      </p:graphicFrame>
      <p:sp>
        <p:nvSpPr>
          <p:cNvPr id="5" name="Line 1">
            <a:extLst>
              <a:ext uri="{FF2B5EF4-FFF2-40B4-BE49-F238E27FC236}">
                <a16:creationId xmlns:a16="http://schemas.microsoft.com/office/drawing/2014/main" id="{7CEE4BEE-2FB2-4DFD-A7C3-3DFD8F1845D9}"/>
              </a:ext>
            </a:extLst>
          </p:cNvPr>
          <p:cNvSpPr>
            <a:spLocks noChangeShapeType="1"/>
          </p:cNvSpPr>
          <p:nvPr/>
        </p:nvSpPr>
        <p:spPr bwMode="auto">
          <a:xfrm>
            <a:off x="476250" y="2774950"/>
            <a:ext cx="1047750" cy="14573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hr-HR"/>
          </a:p>
        </p:txBody>
      </p:sp>
      <p:sp>
        <p:nvSpPr>
          <p:cNvPr id="6" name="Line 2">
            <a:extLst>
              <a:ext uri="{FF2B5EF4-FFF2-40B4-BE49-F238E27FC236}">
                <a16:creationId xmlns:a16="http://schemas.microsoft.com/office/drawing/2014/main" id="{3F6174CA-3587-4F93-83C1-D781FD004889}"/>
              </a:ext>
            </a:extLst>
          </p:cNvPr>
          <p:cNvSpPr>
            <a:spLocks noChangeShapeType="1"/>
          </p:cNvSpPr>
          <p:nvPr/>
        </p:nvSpPr>
        <p:spPr bwMode="auto">
          <a:xfrm>
            <a:off x="466725" y="2774950"/>
            <a:ext cx="1047750" cy="14573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hr-HR"/>
          </a:p>
        </p:txBody>
      </p:sp>
      <p:sp>
        <p:nvSpPr>
          <p:cNvPr id="7" name="Rectangle: Rounded Corners 6">
            <a:extLst>
              <a:ext uri="{FF2B5EF4-FFF2-40B4-BE49-F238E27FC236}">
                <a16:creationId xmlns:a16="http://schemas.microsoft.com/office/drawing/2014/main" id="{5EC66FDD-DB00-4377-BE6A-2EC40DE9DFE1}"/>
              </a:ext>
            </a:extLst>
          </p:cNvPr>
          <p:cNvSpPr/>
          <p:nvPr/>
        </p:nvSpPr>
        <p:spPr>
          <a:xfrm>
            <a:off x="3707904" y="1384700"/>
            <a:ext cx="1224136" cy="144016"/>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hr-HR"/>
          </a:p>
        </p:txBody>
      </p:sp>
      <p:sp>
        <p:nvSpPr>
          <p:cNvPr id="8" name="Rectangle: Rounded Corners 7">
            <a:extLst>
              <a:ext uri="{FF2B5EF4-FFF2-40B4-BE49-F238E27FC236}">
                <a16:creationId xmlns:a16="http://schemas.microsoft.com/office/drawing/2014/main" id="{C9F326A7-8EE5-4467-AB95-A7F2E522B2CF}"/>
              </a:ext>
            </a:extLst>
          </p:cNvPr>
          <p:cNvSpPr/>
          <p:nvPr/>
        </p:nvSpPr>
        <p:spPr>
          <a:xfrm>
            <a:off x="5220072" y="2213772"/>
            <a:ext cx="936104" cy="144016"/>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177917208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C00C4B-AC09-4843-9C8D-8D528DAFCE0A}"/>
              </a:ext>
            </a:extLst>
          </p:cNvPr>
          <p:cNvSpPr>
            <a:spLocks noGrp="1"/>
          </p:cNvSpPr>
          <p:nvPr>
            <p:ph type="title"/>
          </p:nvPr>
        </p:nvSpPr>
        <p:spPr/>
        <p:txBody>
          <a:bodyPr>
            <a:normAutofit/>
          </a:bodyPr>
          <a:lstStyle/>
          <a:p>
            <a:r>
              <a:rPr lang="hr-HR" sz="3200" b="1" dirty="0"/>
              <a:t>USPOREDBA ZAKONODAVNOG OKVIRA ZA 2022.</a:t>
            </a:r>
          </a:p>
        </p:txBody>
      </p:sp>
      <p:sp>
        <p:nvSpPr>
          <p:cNvPr id="5" name="Text Placeholder 4">
            <a:extLst>
              <a:ext uri="{FF2B5EF4-FFF2-40B4-BE49-F238E27FC236}">
                <a16:creationId xmlns:a16="http://schemas.microsoft.com/office/drawing/2014/main" id="{D7F7299B-D225-47C2-98EE-B4B351D4A2C6}"/>
              </a:ext>
            </a:extLst>
          </p:cNvPr>
          <p:cNvSpPr>
            <a:spLocks noGrp="1"/>
          </p:cNvSpPr>
          <p:nvPr>
            <p:ph type="body" idx="1"/>
          </p:nvPr>
        </p:nvSpPr>
        <p:spPr/>
        <p:txBody>
          <a:bodyPr>
            <a:normAutofit/>
          </a:bodyPr>
          <a:lstStyle/>
          <a:p>
            <a:r>
              <a:rPr lang="hr-HR" b="1" dirty="0"/>
              <a:t>METODOLOGIJA PLANIRANJA</a:t>
            </a:r>
          </a:p>
        </p:txBody>
      </p:sp>
      <p:sp>
        <p:nvSpPr>
          <p:cNvPr id="6" name="Content Placeholder 5">
            <a:extLst>
              <a:ext uri="{FF2B5EF4-FFF2-40B4-BE49-F238E27FC236}">
                <a16:creationId xmlns:a16="http://schemas.microsoft.com/office/drawing/2014/main" id="{2936BC51-CAC8-415A-A8F2-6AC64CE1228B}"/>
              </a:ext>
            </a:extLst>
          </p:cNvPr>
          <p:cNvSpPr>
            <a:spLocks noGrp="1"/>
          </p:cNvSpPr>
          <p:nvPr>
            <p:ph sz="half" idx="2"/>
          </p:nvPr>
        </p:nvSpPr>
        <p:spPr/>
        <p:txBody>
          <a:bodyPr>
            <a:normAutofit fontScale="85000" lnSpcReduction="10000"/>
          </a:bodyPr>
          <a:lstStyle/>
          <a:p>
            <a:r>
              <a:rPr lang="hr-HR" dirty="0"/>
              <a:t>Prijedlog financijskog plana proračunskih za razdoblje 2022. - 2024. u skladu s odredbama Zakona o proračunu sadrži: </a:t>
            </a:r>
          </a:p>
          <a:p>
            <a:r>
              <a:rPr lang="hr-HR" dirty="0"/>
              <a:t>procjene prihoda i primitaka iskazane po vrstama za razdoblje 2022. - 2024.,</a:t>
            </a:r>
          </a:p>
          <a:p>
            <a:r>
              <a:rPr lang="hr-HR" dirty="0"/>
              <a:t>plan rashoda i izdataka za razdoblje 2022. - 2024., razvrstane prema proračunskim klasifikacijama </a:t>
            </a:r>
          </a:p>
          <a:p>
            <a:r>
              <a:rPr lang="hr-HR" dirty="0"/>
              <a:t>obrazloženje prijedloga financijskog plana</a:t>
            </a:r>
          </a:p>
        </p:txBody>
      </p:sp>
      <p:sp>
        <p:nvSpPr>
          <p:cNvPr id="7" name="Text Placeholder 6">
            <a:extLst>
              <a:ext uri="{FF2B5EF4-FFF2-40B4-BE49-F238E27FC236}">
                <a16:creationId xmlns:a16="http://schemas.microsoft.com/office/drawing/2014/main" id="{606E28B2-26D5-40A0-A878-4E9E0FB050D8}"/>
              </a:ext>
            </a:extLst>
          </p:cNvPr>
          <p:cNvSpPr>
            <a:spLocks noGrp="1"/>
          </p:cNvSpPr>
          <p:nvPr>
            <p:ph type="body" sz="quarter" idx="3"/>
          </p:nvPr>
        </p:nvSpPr>
        <p:spPr/>
        <p:txBody>
          <a:bodyPr>
            <a:normAutofit fontScale="92500" lnSpcReduction="10000"/>
          </a:bodyPr>
          <a:lstStyle/>
          <a:p>
            <a:r>
              <a:rPr lang="hr-HR" b="1" dirty="0"/>
              <a:t>PRAVILNIK O IZVJEŠTAJU O IZVRŠENJU PRORAČUNA</a:t>
            </a:r>
          </a:p>
        </p:txBody>
      </p:sp>
      <p:sp>
        <p:nvSpPr>
          <p:cNvPr id="8" name="Content Placeholder 7">
            <a:extLst>
              <a:ext uri="{FF2B5EF4-FFF2-40B4-BE49-F238E27FC236}">
                <a16:creationId xmlns:a16="http://schemas.microsoft.com/office/drawing/2014/main" id="{7BDA64E7-634A-4E6E-BBA8-A59912CF15D9}"/>
              </a:ext>
            </a:extLst>
          </p:cNvPr>
          <p:cNvSpPr>
            <a:spLocks noGrp="1"/>
          </p:cNvSpPr>
          <p:nvPr>
            <p:ph sz="quarter" idx="4"/>
          </p:nvPr>
        </p:nvSpPr>
        <p:spPr/>
        <p:txBody>
          <a:bodyPr>
            <a:normAutofit fontScale="85000" lnSpcReduction="10000"/>
          </a:bodyPr>
          <a:lstStyle/>
          <a:p>
            <a:r>
              <a:rPr lang="hr-HR" dirty="0"/>
              <a:t>Opći dio proračuna sadrži:</a:t>
            </a:r>
          </a:p>
          <a:p>
            <a:r>
              <a:rPr lang="hr-HR" b="1" dirty="0"/>
              <a:t>Sažetak</a:t>
            </a:r>
            <a:r>
              <a:rPr lang="hr-HR" dirty="0"/>
              <a:t> računa prihoda i rashoda i računa financiranja – na razini </a:t>
            </a:r>
            <a:r>
              <a:rPr lang="hr-HR" b="1" dirty="0"/>
              <a:t>razreda ekonomske klasifikacije</a:t>
            </a:r>
          </a:p>
          <a:p>
            <a:r>
              <a:rPr lang="hr-HR" dirty="0"/>
              <a:t>Račun prihoda i rashoda iskazuje se u sljedećim tablicama:</a:t>
            </a:r>
          </a:p>
          <a:p>
            <a:r>
              <a:rPr lang="hr-HR" dirty="0"/>
              <a:t>Prihodi i rashodi prema ekonomskoj klasifikaciji</a:t>
            </a:r>
          </a:p>
          <a:p>
            <a:r>
              <a:rPr lang="hr-HR" dirty="0"/>
              <a:t>Prihodi i rashodi prema izvorima financiranja</a:t>
            </a:r>
          </a:p>
          <a:p>
            <a:r>
              <a:rPr lang="hr-HR" dirty="0"/>
              <a:t>Rashodi prema funkcijskoj klasifikaciji</a:t>
            </a:r>
          </a:p>
        </p:txBody>
      </p:sp>
    </p:spTree>
    <p:extLst>
      <p:ext uri="{BB962C8B-B14F-4D97-AF65-F5344CB8AC3E}">
        <p14:creationId xmlns:p14="http://schemas.microsoft.com/office/powerpoint/2010/main" val="124609059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B8E69-E3BA-41F0-9F1B-6F74782F16F5}"/>
              </a:ext>
            </a:extLst>
          </p:cNvPr>
          <p:cNvSpPr>
            <a:spLocks noGrp="1"/>
          </p:cNvSpPr>
          <p:nvPr>
            <p:ph type="title"/>
          </p:nvPr>
        </p:nvSpPr>
        <p:spPr>
          <a:xfrm>
            <a:off x="467544" y="1556792"/>
            <a:ext cx="1512168" cy="3327648"/>
          </a:xfrm>
        </p:spPr>
        <p:txBody>
          <a:bodyPr>
            <a:normAutofit fontScale="90000"/>
          </a:bodyPr>
          <a:lstStyle/>
          <a:p>
            <a:r>
              <a:rPr lang="hr-HR" sz="2400" dirty="0">
                <a:ea typeface="Times New Roman" panose="02020603050405020304" pitchFamily="18" charset="0"/>
                <a:cs typeface="Arial" panose="020B0604020202020204" pitchFamily="34" charset="0"/>
              </a:rPr>
              <a:t>S</a:t>
            </a:r>
            <a:r>
              <a:rPr lang="hr-HR" sz="2400" dirty="0">
                <a:effectLst/>
                <a:ea typeface="Times New Roman" panose="02020603050405020304" pitchFamily="18" charset="0"/>
                <a:cs typeface="Arial" panose="020B0604020202020204" pitchFamily="34" charset="0"/>
              </a:rPr>
              <a:t>ažetak Računa prihoda i rashoda i Računa financiranja - </a:t>
            </a:r>
            <a:r>
              <a:rPr lang="hr-HR" sz="2400" dirty="0"/>
              <a:t>na razini </a:t>
            </a:r>
            <a:r>
              <a:rPr lang="hr-HR" sz="2400" b="1" dirty="0"/>
              <a:t>razreda ekonomske klasifikacije</a:t>
            </a:r>
            <a:r>
              <a:rPr lang="hr-HR" sz="2400" dirty="0">
                <a:effectLst/>
                <a:ea typeface="Times New Roman" panose="02020603050405020304" pitchFamily="18" charset="0"/>
                <a:cs typeface="Arial" panose="020B0604020202020204" pitchFamily="34" charset="0"/>
              </a:rPr>
              <a:t/>
            </a:r>
            <a:br>
              <a:rPr lang="hr-HR" sz="2400" dirty="0">
                <a:effectLst/>
                <a:ea typeface="Times New Roman" panose="02020603050405020304" pitchFamily="18" charset="0"/>
                <a:cs typeface="Arial" panose="020B0604020202020204" pitchFamily="34" charset="0"/>
              </a:rPr>
            </a:br>
            <a:endParaRPr lang="hr-HR" sz="2400" dirty="0"/>
          </a:p>
        </p:txBody>
      </p:sp>
      <p:graphicFrame>
        <p:nvGraphicFramePr>
          <p:cNvPr id="4" name="Content Placeholder 3">
            <a:extLst>
              <a:ext uri="{FF2B5EF4-FFF2-40B4-BE49-F238E27FC236}">
                <a16:creationId xmlns:a16="http://schemas.microsoft.com/office/drawing/2014/main" id="{9A43CF4F-DC3C-41EB-8253-D341DDA71930}"/>
              </a:ext>
            </a:extLst>
          </p:cNvPr>
          <p:cNvGraphicFramePr>
            <a:graphicFrameLocks noGrp="1"/>
          </p:cNvGraphicFramePr>
          <p:nvPr>
            <p:ph idx="1"/>
            <p:extLst>
              <p:ext uri="{D42A27DB-BD31-4B8C-83A1-F6EECF244321}">
                <p14:modId xmlns:p14="http://schemas.microsoft.com/office/powerpoint/2010/main" val="2496046420"/>
              </p:ext>
            </p:extLst>
          </p:nvPr>
        </p:nvGraphicFramePr>
        <p:xfrm>
          <a:off x="2195736" y="116632"/>
          <a:ext cx="6768752" cy="6997758"/>
        </p:xfrm>
        <a:graphic>
          <a:graphicData uri="http://schemas.openxmlformats.org/drawingml/2006/table">
            <a:tbl>
              <a:tblPr/>
              <a:tblGrid>
                <a:gridCol w="3286481">
                  <a:extLst>
                    <a:ext uri="{9D8B030D-6E8A-4147-A177-3AD203B41FA5}">
                      <a16:colId xmlns:a16="http://schemas.microsoft.com/office/drawing/2014/main" val="3129105648"/>
                    </a:ext>
                  </a:extLst>
                </a:gridCol>
                <a:gridCol w="1160757">
                  <a:extLst>
                    <a:ext uri="{9D8B030D-6E8A-4147-A177-3AD203B41FA5}">
                      <a16:colId xmlns:a16="http://schemas.microsoft.com/office/drawing/2014/main" val="2081766751"/>
                    </a:ext>
                  </a:extLst>
                </a:gridCol>
                <a:gridCol w="1160757">
                  <a:extLst>
                    <a:ext uri="{9D8B030D-6E8A-4147-A177-3AD203B41FA5}">
                      <a16:colId xmlns:a16="http://schemas.microsoft.com/office/drawing/2014/main" val="629414108"/>
                    </a:ext>
                  </a:extLst>
                </a:gridCol>
                <a:gridCol w="1160757">
                  <a:extLst>
                    <a:ext uri="{9D8B030D-6E8A-4147-A177-3AD203B41FA5}">
                      <a16:colId xmlns:a16="http://schemas.microsoft.com/office/drawing/2014/main" val="260084490"/>
                    </a:ext>
                  </a:extLst>
                </a:gridCol>
              </a:tblGrid>
              <a:tr h="341887">
                <a:tc gridSpan="4">
                  <a:txBody>
                    <a:bodyPr/>
                    <a:lstStyle/>
                    <a:p>
                      <a:pPr algn="ctr" fontAlgn="ctr"/>
                      <a:r>
                        <a:rPr lang="pl-PL" sz="1400" b="1" i="0" u="none" strike="noStrike" dirty="0">
                          <a:solidFill>
                            <a:srgbClr val="002060"/>
                          </a:solidFill>
                          <a:effectLst/>
                          <a:latin typeface="Calibri" panose="020F0502020204030204" pitchFamily="34" charset="0"/>
                          <a:cs typeface="Calibri" panose="020F0502020204030204" pitchFamily="34" charset="0"/>
                        </a:rPr>
                        <a:t> FINANCIJSKI PLAN ŠKOLE  ZA 2022. I PROJEKCIJA PLANA ZA 2023. I 202. GODINU</a:t>
                      </a:r>
                    </a:p>
                  </a:txBody>
                  <a:tcPr marL="5755" marR="5755" marT="5755" marB="0" anchor="ctr">
                    <a:lnL>
                      <a:noFill/>
                    </a:lnL>
                    <a:lnR>
                      <a:noFill/>
                    </a:lnR>
                    <a:lnT>
                      <a:noFill/>
                    </a:lnT>
                    <a:lnB>
                      <a:noFill/>
                    </a:lnB>
                    <a:solidFill>
                      <a:srgbClr val="FFFFFF"/>
                    </a:solidFill>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3055743809"/>
                  </a:ext>
                </a:extLst>
              </a:tr>
              <a:tr h="230550">
                <a:tc>
                  <a:txBody>
                    <a:bodyPr/>
                    <a:lstStyle/>
                    <a:p>
                      <a:pPr algn="l" fontAlgn="b"/>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b">
                    <a:lnL>
                      <a:noFill/>
                    </a:lnL>
                    <a:lnR>
                      <a:noFill/>
                    </a:lnR>
                    <a:lnT>
                      <a:noFill/>
                    </a:lnT>
                    <a:lnB>
                      <a:noFill/>
                    </a:lnB>
                    <a:solidFill>
                      <a:srgbClr val="FFFFFF"/>
                    </a:solidFill>
                  </a:tcPr>
                </a:tc>
                <a:tc>
                  <a:txBody>
                    <a:bodyPr/>
                    <a:lstStyle/>
                    <a:p>
                      <a:pPr algn="l" fontAlgn="b"/>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b">
                    <a:lnL>
                      <a:noFill/>
                    </a:lnL>
                    <a:lnR>
                      <a:noFill/>
                    </a:lnR>
                    <a:lnT>
                      <a:noFill/>
                    </a:lnT>
                    <a:lnB>
                      <a:noFill/>
                    </a:lnB>
                    <a:solidFill>
                      <a:srgbClr val="FFFFFF"/>
                    </a:solidFill>
                  </a:tcPr>
                </a:tc>
                <a:tc>
                  <a:txBody>
                    <a:bodyPr/>
                    <a:lstStyle/>
                    <a:p>
                      <a:pPr algn="l" fontAlgn="b"/>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b">
                    <a:lnL>
                      <a:noFill/>
                    </a:lnL>
                    <a:lnR>
                      <a:noFill/>
                    </a:lnR>
                    <a:lnT>
                      <a:noFill/>
                    </a:lnT>
                    <a:lnB>
                      <a:noFill/>
                    </a:lnB>
                    <a:solidFill>
                      <a:srgbClr val="FFFFFF"/>
                    </a:solidFill>
                  </a:tcPr>
                </a:tc>
                <a:tc>
                  <a:txBody>
                    <a:bodyPr/>
                    <a:lstStyle/>
                    <a:p>
                      <a:pPr algn="l" fontAlgn="b"/>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b">
                    <a:lnL>
                      <a:noFill/>
                    </a:lnL>
                    <a:lnR>
                      <a:noFill/>
                    </a:lnR>
                    <a:lnT>
                      <a:noFill/>
                    </a:lnT>
                    <a:lnB>
                      <a:noFill/>
                    </a:lnB>
                    <a:solidFill>
                      <a:srgbClr val="FFFFFF"/>
                    </a:solidFill>
                  </a:tcPr>
                </a:tc>
                <a:extLst>
                  <a:ext uri="{0D108BD9-81ED-4DB2-BD59-A6C34878D82A}">
                    <a16:rowId xmlns:a16="http://schemas.microsoft.com/office/drawing/2014/main" val="1561619525"/>
                  </a:ext>
                </a:extLst>
              </a:tr>
              <a:tr h="241145">
                <a:tc gridSpan="4">
                  <a:txBody>
                    <a:bodyPr/>
                    <a:lstStyle/>
                    <a:p>
                      <a:pPr algn="ctr" fontAlgn="ctr"/>
                      <a:endParaRPr lang="hr-HR" sz="1400" b="1" i="0" u="none" strike="noStrike" dirty="0">
                        <a:solidFill>
                          <a:srgbClr val="002060"/>
                        </a:solidFill>
                        <a:effectLst/>
                        <a:latin typeface="Calibri" panose="020F0502020204030204" pitchFamily="34" charset="0"/>
                        <a:cs typeface="Calibri" panose="020F0502020204030204" pitchFamily="34" charset="0"/>
                      </a:endParaRPr>
                    </a:p>
                  </a:txBody>
                  <a:tcPr marL="5755" marR="5755" marT="5755" marB="0" anchor="ctr">
                    <a:lnL>
                      <a:noFill/>
                    </a:lnL>
                    <a:lnR>
                      <a:noFill/>
                    </a:lnR>
                    <a:lnT>
                      <a:noFill/>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1532850316"/>
                  </a:ext>
                </a:extLst>
              </a:tr>
              <a:tr h="455044">
                <a:tc>
                  <a:txBody>
                    <a:bodyPr/>
                    <a:lstStyle/>
                    <a:p>
                      <a:pPr algn="ctr" fontAlgn="ctr"/>
                      <a:r>
                        <a:rPr lang="it-IT" sz="1400" b="1" i="0" u="none" strike="noStrike" dirty="0">
                          <a:solidFill>
                            <a:srgbClr val="002060"/>
                          </a:solidFill>
                          <a:effectLst/>
                          <a:latin typeface="Calibri" panose="020F0502020204030204" pitchFamily="34" charset="0"/>
                          <a:cs typeface="Calibri" panose="020F0502020204030204" pitchFamily="34" charset="0"/>
                        </a:rPr>
                        <a:t>PRIHODI I RASHODI TEKUĆE GODINE</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400" b="1" i="0" u="none" strike="noStrike" dirty="0">
                          <a:solidFill>
                            <a:srgbClr val="002060"/>
                          </a:solidFill>
                          <a:effectLst/>
                          <a:latin typeface="Calibri" panose="020F0502020204030204" pitchFamily="34" charset="0"/>
                          <a:cs typeface="Calibri" panose="020F0502020204030204" pitchFamily="34" charset="0"/>
                        </a:rPr>
                        <a:t>Prijedlog plana za 2022.</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400" b="1" i="0" u="none" strike="noStrike" dirty="0">
                          <a:solidFill>
                            <a:srgbClr val="002060"/>
                          </a:solidFill>
                          <a:effectLst/>
                          <a:latin typeface="Calibri" panose="020F0502020204030204" pitchFamily="34" charset="0"/>
                          <a:cs typeface="Calibri" panose="020F0502020204030204" pitchFamily="34" charset="0"/>
                        </a:rPr>
                        <a:t>Projekcija plana za 2023.</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400" b="1" i="0" u="none" strike="noStrike" dirty="0">
                          <a:solidFill>
                            <a:srgbClr val="002060"/>
                          </a:solidFill>
                          <a:effectLst/>
                          <a:latin typeface="Calibri" panose="020F0502020204030204" pitchFamily="34" charset="0"/>
                          <a:cs typeface="Calibri" panose="020F0502020204030204" pitchFamily="34" charset="0"/>
                        </a:rPr>
                        <a:t>Projekcija plana za 2024.</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4521869"/>
                  </a:ext>
                </a:extLst>
              </a:tr>
              <a:tr h="230550">
                <a:tc>
                  <a:txBody>
                    <a:bodyPr/>
                    <a:lstStyle/>
                    <a:p>
                      <a:pPr algn="l" fontAlgn="ctr"/>
                      <a:r>
                        <a:rPr lang="hr-HR" sz="1400" b="1" i="0" u="none" strike="noStrike">
                          <a:solidFill>
                            <a:srgbClr val="002060"/>
                          </a:solidFill>
                          <a:effectLst/>
                          <a:latin typeface="Calibri" panose="020F0502020204030204" pitchFamily="34" charset="0"/>
                          <a:cs typeface="Calibri" panose="020F0502020204030204" pitchFamily="34" charset="0"/>
                        </a:rPr>
                        <a:t>PRIHODI UKUPNO</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4.378.400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4.460.400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4.540.000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464391654"/>
                  </a:ext>
                </a:extLst>
              </a:tr>
              <a:tr h="230550">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6  PRIHODI POSLOVANJA</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4.378.400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4.460.400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4.540.000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84010562"/>
                  </a:ext>
                </a:extLst>
              </a:tr>
              <a:tr h="230550">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7  PRIHOD NEFINANCIJSKE IMOVINE</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4265322"/>
                  </a:ext>
                </a:extLst>
              </a:tr>
              <a:tr h="230550">
                <a:tc>
                  <a:txBody>
                    <a:bodyPr/>
                    <a:lstStyle/>
                    <a:p>
                      <a:pPr algn="l" fontAlgn="ctr"/>
                      <a:r>
                        <a:rPr lang="hr-HR" sz="1400" b="1" i="0" u="none" strike="noStrike" dirty="0">
                          <a:solidFill>
                            <a:srgbClr val="002060"/>
                          </a:solidFill>
                          <a:effectLst/>
                          <a:latin typeface="Calibri" panose="020F0502020204030204" pitchFamily="34" charset="0"/>
                          <a:cs typeface="Calibri" panose="020F0502020204030204" pitchFamily="34" charset="0"/>
                        </a:rPr>
                        <a:t>RASHODI UKUPNO</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a:solidFill>
                            <a:srgbClr val="002060"/>
                          </a:solidFill>
                          <a:effectLst/>
                          <a:latin typeface="Calibri" panose="020F0502020204030204" pitchFamily="34" charset="0"/>
                          <a:cs typeface="Calibri" panose="020F0502020204030204" pitchFamily="34" charset="0"/>
                        </a:rPr>
                        <a:t>4.528.400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4.460.400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4.540.000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566118578"/>
                  </a:ext>
                </a:extLst>
              </a:tr>
              <a:tr h="230550">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3  RASHODI POSLOVANJA</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4.201.500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4.283.500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4.363.100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0101382"/>
                  </a:ext>
                </a:extLst>
              </a:tr>
              <a:tr h="230550">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4  RASHODI ZA NEFINANCIJSKU IMOVINU</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326.900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176.900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176.900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45723786"/>
                  </a:ext>
                </a:extLst>
              </a:tr>
              <a:tr h="230550">
                <a:tc>
                  <a:txBody>
                    <a:bodyPr/>
                    <a:lstStyle/>
                    <a:p>
                      <a:pPr algn="l" fontAlgn="ctr"/>
                      <a:r>
                        <a:rPr lang="hr-HR" sz="1400" b="1" i="1" u="none" strike="noStrike" dirty="0">
                          <a:solidFill>
                            <a:srgbClr val="002060"/>
                          </a:solidFill>
                          <a:effectLst/>
                          <a:latin typeface="Calibri" panose="020F0502020204030204" pitchFamily="34" charset="0"/>
                          <a:cs typeface="Calibri" panose="020F0502020204030204" pitchFamily="34" charset="0"/>
                        </a:rPr>
                        <a:t>RAZLIKA-VIŠAK I MANJAK</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1" u="none" strike="noStrike">
                          <a:solidFill>
                            <a:srgbClr val="002060"/>
                          </a:solidFill>
                          <a:effectLst/>
                          <a:latin typeface="Calibri" panose="020F0502020204030204" pitchFamily="34" charset="0"/>
                          <a:cs typeface="Calibri" panose="020F0502020204030204" pitchFamily="34" charset="0"/>
                        </a:rPr>
                        <a:t>-150.000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1"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1"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849463795"/>
                  </a:ext>
                </a:extLst>
              </a:tr>
              <a:tr h="230550">
                <a:tc>
                  <a:txBody>
                    <a:bodyPr/>
                    <a:lstStyle/>
                    <a:p>
                      <a:pPr algn="l" fontAlgn="b"/>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43810434"/>
                  </a:ext>
                </a:extLst>
              </a:tr>
              <a:tr h="455044">
                <a:tc>
                  <a:txBody>
                    <a:bodyPr/>
                    <a:lstStyle/>
                    <a:p>
                      <a:pPr algn="ctr" fontAlgn="ctr"/>
                      <a:r>
                        <a:rPr lang="hr-HR" sz="1400" b="1" i="0" u="none" strike="noStrike" dirty="0">
                          <a:solidFill>
                            <a:srgbClr val="002060"/>
                          </a:solidFill>
                          <a:effectLst/>
                          <a:latin typeface="Calibri" panose="020F0502020204030204" pitchFamily="34" charset="0"/>
                          <a:cs typeface="Calibri" panose="020F0502020204030204" pitchFamily="34" charset="0"/>
                        </a:rPr>
                        <a:t>VIŠAK/MANJAK</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400" b="1" i="0" u="none" strike="noStrike">
                          <a:solidFill>
                            <a:srgbClr val="002060"/>
                          </a:solidFill>
                          <a:effectLst/>
                          <a:latin typeface="Calibri" panose="020F0502020204030204" pitchFamily="34" charset="0"/>
                          <a:cs typeface="Calibri" panose="020F0502020204030204" pitchFamily="34" charset="0"/>
                        </a:rPr>
                        <a:t>Prijedlog plana za 2022.</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400" b="1" i="0" u="none" strike="noStrike" dirty="0">
                          <a:solidFill>
                            <a:srgbClr val="002060"/>
                          </a:solidFill>
                          <a:effectLst/>
                          <a:latin typeface="Calibri" panose="020F0502020204030204" pitchFamily="34" charset="0"/>
                          <a:cs typeface="Calibri" panose="020F0502020204030204" pitchFamily="34" charset="0"/>
                        </a:rPr>
                        <a:t>Projekcija plana za 2023.</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400" b="1" i="0" u="none" strike="noStrike">
                          <a:solidFill>
                            <a:srgbClr val="002060"/>
                          </a:solidFill>
                          <a:effectLst/>
                          <a:latin typeface="Calibri" panose="020F0502020204030204" pitchFamily="34" charset="0"/>
                          <a:cs typeface="Calibri" panose="020F0502020204030204" pitchFamily="34" charset="0"/>
                        </a:rPr>
                        <a:t>Projekcija plana za 2024.</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8444001"/>
                  </a:ext>
                </a:extLst>
              </a:tr>
              <a:tr h="455044">
                <a:tc>
                  <a:txBody>
                    <a:bodyPr/>
                    <a:lstStyle/>
                    <a:p>
                      <a:pPr algn="l" fontAlgn="ctr"/>
                      <a:r>
                        <a:rPr lang="hr-HR" sz="1400" b="1" i="0" u="none" strike="noStrike" dirty="0">
                          <a:solidFill>
                            <a:srgbClr val="002060"/>
                          </a:solidFill>
                          <a:effectLst/>
                          <a:latin typeface="Calibri" panose="020F0502020204030204" pitchFamily="34" charset="0"/>
                          <a:cs typeface="Calibri" panose="020F0502020204030204" pitchFamily="34" charset="0"/>
                        </a:rPr>
                        <a:t>UKUPAN DONOS VIŠKA/MANJKA IZ PRETHODNE(IH) GODINA</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150.000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00357958"/>
                  </a:ext>
                </a:extLst>
              </a:tr>
              <a:tr h="455044">
                <a:tc>
                  <a:txBody>
                    <a:bodyPr/>
                    <a:lstStyle/>
                    <a:p>
                      <a:pPr algn="l" fontAlgn="ctr"/>
                      <a:r>
                        <a:rPr lang="hr-HR" sz="1400" b="1" i="0" u="none" strike="noStrike" dirty="0">
                          <a:solidFill>
                            <a:srgbClr val="002060"/>
                          </a:solidFill>
                          <a:effectLst/>
                          <a:latin typeface="Calibri" panose="020F0502020204030204" pitchFamily="34" charset="0"/>
                          <a:cs typeface="Calibri" panose="020F0502020204030204" pitchFamily="34" charset="0"/>
                        </a:rPr>
                        <a:t>DIO VIŠKA/MANJKA I PRETHODNE(IH) GODINA KOJI ĆE SE POKRITI/RASPOREDITI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150.000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083582762"/>
                  </a:ext>
                </a:extLst>
              </a:tr>
              <a:tr h="230550">
                <a:tc>
                  <a:txBody>
                    <a:bodyPr/>
                    <a:lstStyle/>
                    <a:p>
                      <a:pPr algn="l" fontAlgn="b"/>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23983881"/>
                  </a:ext>
                </a:extLst>
              </a:tr>
              <a:tr h="455044">
                <a:tc>
                  <a:txBody>
                    <a:bodyPr/>
                    <a:lstStyle/>
                    <a:p>
                      <a:pPr algn="ctr" fontAlgn="ctr"/>
                      <a:r>
                        <a:rPr lang="hr-HR" sz="1400" b="1" i="0" u="none" strike="noStrike" dirty="0">
                          <a:solidFill>
                            <a:srgbClr val="002060"/>
                          </a:solidFill>
                          <a:effectLst/>
                          <a:latin typeface="Calibri" panose="020F0502020204030204" pitchFamily="34" charset="0"/>
                          <a:cs typeface="Calibri" panose="020F0502020204030204" pitchFamily="34" charset="0"/>
                        </a:rPr>
                        <a:t>RAČUN FINANCIRANJA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400" b="1" i="0" u="none" strike="noStrike">
                          <a:solidFill>
                            <a:srgbClr val="002060"/>
                          </a:solidFill>
                          <a:effectLst/>
                          <a:latin typeface="Calibri" panose="020F0502020204030204" pitchFamily="34" charset="0"/>
                          <a:cs typeface="Calibri" panose="020F0502020204030204" pitchFamily="34" charset="0"/>
                        </a:rPr>
                        <a:t>Prijedlog plana za 2022.</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400" b="1" i="0" u="none" strike="noStrike" dirty="0">
                          <a:solidFill>
                            <a:srgbClr val="002060"/>
                          </a:solidFill>
                          <a:effectLst/>
                          <a:latin typeface="Calibri" panose="020F0502020204030204" pitchFamily="34" charset="0"/>
                          <a:cs typeface="Calibri" panose="020F0502020204030204" pitchFamily="34" charset="0"/>
                        </a:rPr>
                        <a:t>Projekcija plana za 2023.</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400" b="1" i="0" u="none" strike="noStrike" dirty="0">
                          <a:solidFill>
                            <a:srgbClr val="002060"/>
                          </a:solidFill>
                          <a:effectLst/>
                          <a:latin typeface="Calibri" panose="020F0502020204030204" pitchFamily="34" charset="0"/>
                          <a:cs typeface="Calibri" panose="020F0502020204030204" pitchFamily="34" charset="0"/>
                        </a:rPr>
                        <a:t>Projekcija plana za 2024.</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6024410"/>
                  </a:ext>
                </a:extLst>
              </a:tr>
              <a:tr h="455044">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8  PRIMICI OD FINANCIJSKE IMOVINE I ZADUŽIVANJA</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84066431"/>
                  </a:ext>
                </a:extLst>
              </a:tr>
              <a:tr h="455044">
                <a:tc>
                  <a:txBody>
                    <a:bodyPr/>
                    <a:lstStyle/>
                    <a:p>
                      <a:pPr algn="l" fontAlgn="ctr"/>
                      <a:r>
                        <a:rPr lang="pl-PL" sz="1400" b="0" i="0" u="none" strike="noStrike" dirty="0">
                          <a:solidFill>
                            <a:srgbClr val="002060"/>
                          </a:solidFill>
                          <a:effectLst/>
                          <a:latin typeface="Calibri" panose="020F0502020204030204" pitchFamily="34" charset="0"/>
                          <a:cs typeface="Calibri" panose="020F0502020204030204" pitchFamily="34" charset="0"/>
                        </a:rPr>
                        <a:t>5  IZDACI ZA FINANCIJSKU IMOVINU I OTPLATE ZAJMOVA</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95640046"/>
                  </a:ext>
                </a:extLst>
              </a:tr>
              <a:tr h="230550">
                <a:tc>
                  <a:txBody>
                    <a:bodyPr/>
                    <a:lstStyle/>
                    <a:p>
                      <a:pPr algn="l" fontAlgn="ctr"/>
                      <a:r>
                        <a:rPr lang="hr-HR" sz="1400" b="1" i="1" u="none" strike="noStrike">
                          <a:solidFill>
                            <a:srgbClr val="002060"/>
                          </a:solidFill>
                          <a:effectLst/>
                          <a:latin typeface="Calibri" panose="020F0502020204030204" pitchFamily="34" charset="0"/>
                          <a:cs typeface="Calibri" panose="020F0502020204030204" pitchFamily="34" charset="0"/>
                        </a:rPr>
                        <a:t>NETO FINANCIRANJE</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330950374"/>
                  </a:ext>
                </a:extLst>
              </a:tr>
              <a:tr h="232268">
                <a:tc>
                  <a:txBody>
                    <a:bodyPr/>
                    <a:lstStyle/>
                    <a:p>
                      <a:pPr algn="l" fontAlgn="b"/>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65505617"/>
                  </a:ext>
                </a:extLst>
              </a:tr>
              <a:tr h="230550">
                <a:tc>
                  <a:txBody>
                    <a:bodyPr/>
                    <a:lstStyle/>
                    <a:p>
                      <a:pPr algn="l" fontAlgn="ctr"/>
                      <a:r>
                        <a:rPr lang="pt-BR" sz="1400" b="1" i="0" u="none" strike="noStrike">
                          <a:solidFill>
                            <a:srgbClr val="002060"/>
                          </a:solidFill>
                          <a:effectLst/>
                          <a:latin typeface="Calibri" panose="020F0502020204030204" pitchFamily="34" charset="0"/>
                          <a:cs typeface="Calibri" panose="020F0502020204030204" pitchFamily="34" charset="0"/>
                        </a:rPr>
                        <a:t>VIŠAK I MANJAK+NETO FINANCIRANJE</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681093923"/>
                  </a:ext>
                </a:extLst>
              </a:tr>
              <a:tr h="230550">
                <a:tc>
                  <a:txBody>
                    <a:bodyPr/>
                    <a:lstStyle/>
                    <a:p>
                      <a:pPr algn="l" fontAlgn="b"/>
                      <a:endParaRPr lang="hr-HR" sz="1400" b="0" i="0" u="none" strike="noStrike" dirty="0">
                        <a:solidFill>
                          <a:srgbClr val="002060"/>
                        </a:solidFill>
                        <a:effectLst/>
                        <a:latin typeface="Calibri" panose="020F0502020204030204" pitchFamily="34" charset="0"/>
                        <a:cs typeface="Calibri" panose="020F0502020204030204" pitchFamily="34" charset="0"/>
                      </a:endParaRPr>
                    </a:p>
                  </a:txBody>
                  <a:tcPr marL="5755" marR="5755" marT="575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hr-HR" sz="1400" b="0" i="0" u="none" strike="noStrike">
                        <a:solidFill>
                          <a:srgbClr val="002060"/>
                        </a:solidFill>
                        <a:effectLst/>
                        <a:latin typeface="Calibri" panose="020F0502020204030204" pitchFamily="34" charset="0"/>
                        <a:cs typeface="Calibri" panose="020F0502020204030204" pitchFamily="34" charset="0"/>
                      </a:endParaRPr>
                    </a:p>
                  </a:txBody>
                  <a:tcPr marL="5755" marR="5755" marT="575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hr-HR" sz="1400" b="0" i="0" u="none" strike="noStrike">
                        <a:solidFill>
                          <a:srgbClr val="002060"/>
                        </a:solidFill>
                        <a:effectLst/>
                        <a:latin typeface="Calibri" panose="020F0502020204030204" pitchFamily="34" charset="0"/>
                        <a:cs typeface="Calibri" panose="020F0502020204030204" pitchFamily="34" charset="0"/>
                      </a:endParaRPr>
                    </a:p>
                  </a:txBody>
                  <a:tcPr marL="5755" marR="5755" marT="575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hr-HR" sz="1400" b="0" i="0" u="none" strike="noStrike" dirty="0">
                        <a:solidFill>
                          <a:srgbClr val="002060"/>
                        </a:solidFill>
                        <a:effectLst/>
                        <a:latin typeface="Calibri" panose="020F0502020204030204" pitchFamily="34" charset="0"/>
                        <a:cs typeface="Calibri" panose="020F0502020204030204" pitchFamily="34" charset="0"/>
                      </a:endParaRPr>
                    </a:p>
                  </a:txBody>
                  <a:tcPr marL="5755" marR="5755" marT="575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655571784"/>
                  </a:ext>
                </a:extLst>
              </a:tr>
            </a:tbl>
          </a:graphicData>
        </a:graphic>
      </p:graphicFrame>
      <p:sp>
        <p:nvSpPr>
          <p:cNvPr id="7" name="Oval 6">
            <a:extLst>
              <a:ext uri="{FF2B5EF4-FFF2-40B4-BE49-F238E27FC236}">
                <a16:creationId xmlns:a16="http://schemas.microsoft.com/office/drawing/2014/main" id="{6F70A23F-B105-4987-82AF-47E717F1ED8B}"/>
              </a:ext>
            </a:extLst>
          </p:cNvPr>
          <p:cNvSpPr/>
          <p:nvPr/>
        </p:nvSpPr>
        <p:spPr>
          <a:xfrm>
            <a:off x="5724128" y="4149080"/>
            <a:ext cx="1080120" cy="432048"/>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hr-HR"/>
          </a:p>
        </p:txBody>
      </p:sp>
    </p:spTree>
    <p:extLst>
      <p:ext uri="{BB962C8B-B14F-4D97-AF65-F5344CB8AC3E}">
        <p14:creationId xmlns:p14="http://schemas.microsoft.com/office/powerpoint/2010/main" val="424176714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A52F321-A53E-40C6-976E-196FE6FCEED3}"/>
              </a:ext>
            </a:extLst>
          </p:cNvPr>
          <p:cNvSpPr>
            <a:spLocks noGrp="1"/>
          </p:cNvSpPr>
          <p:nvPr>
            <p:ph type="title"/>
          </p:nvPr>
        </p:nvSpPr>
        <p:spPr/>
        <p:txBody>
          <a:bodyPr>
            <a:normAutofit/>
          </a:bodyPr>
          <a:lstStyle/>
          <a:p>
            <a:r>
              <a:rPr lang="hr-HR" sz="3200" b="1" dirty="0"/>
              <a:t>SADRŽAJ IZVJEŠTAJA O IZVRŠENJU FIN.PLANA</a:t>
            </a:r>
          </a:p>
        </p:txBody>
      </p:sp>
      <p:sp>
        <p:nvSpPr>
          <p:cNvPr id="3" name="Content Placeholder 2">
            <a:extLst>
              <a:ext uri="{FF2B5EF4-FFF2-40B4-BE49-F238E27FC236}">
                <a16:creationId xmlns:a16="http://schemas.microsoft.com/office/drawing/2014/main" id="{BB83F2A2-3F67-4117-BD2E-941C6EA8962D}"/>
              </a:ext>
            </a:extLst>
          </p:cNvPr>
          <p:cNvSpPr>
            <a:spLocks noGrp="1"/>
          </p:cNvSpPr>
          <p:nvPr>
            <p:ph sz="half" idx="1"/>
          </p:nvPr>
        </p:nvSpPr>
        <p:spPr/>
        <p:txBody>
          <a:bodyPr>
            <a:normAutofit fontScale="92500"/>
          </a:bodyPr>
          <a:lstStyle/>
          <a:p>
            <a:r>
              <a:rPr lang="hr-HR" sz="2200" dirty="0">
                <a:effectLst/>
                <a:ea typeface="Times New Roman" panose="02020603050405020304" pitchFamily="18" charset="0"/>
              </a:rPr>
              <a:t>Polugodišnji i godišnji izvještaj o izvršenju financijskog plana školske ustanove sadrže </a:t>
            </a:r>
            <a:r>
              <a:rPr lang="hr-HR" sz="2200" b="1" dirty="0">
                <a:effectLst/>
                <a:ea typeface="Times New Roman" panose="02020603050405020304" pitchFamily="18" charset="0"/>
              </a:rPr>
              <a:t>opći i posebni dio, obrazloženje i posebne izvještaje.</a:t>
            </a:r>
          </a:p>
          <a:p>
            <a:endParaRPr lang="hr-HR" sz="1800" b="1" dirty="0">
              <a:effectLst/>
              <a:latin typeface="Times New Roman" panose="02020603050405020304" pitchFamily="18" charset="0"/>
              <a:ea typeface="Times New Roman" panose="02020603050405020304" pitchFamily="18" charset="0"/>
            </a:endParaRPr>
          </a:p>
          <a:p>
            <a:pPr algn="just">
              <a:spcBef>
                <a:spcPts val="0"/>
              </a:spcBef>
            </a:pPr>
            <a:r>
              <a:rPr lang="hr-HR" sz="2200" b="1" dirty="0">
                <a:effectLst/>
                <a:ea typeface="Times New Roman" panose="02020603050405020304" pitchFamily="18" charset="0"/>
                <a:cs typeface="Arial" panose="020B0604020202020204" pitchFamily="34" charset="0"/>
              </a:rPr>
              <a:t>Opći dio polugodišnjeg i godišnjeg izvještaja o izvršenju financijskog plana</a:t>
            </a:r>
            <a:r>
              <a:rPr lang="hr-HR" sz="2200" dirty="0">
                <a:effectLst/>
                <a:ea typeface="Times New Roman" panose="02020603050405020304" pitchFamily="18" charset="0"/>
                <a:cs typeface="Arial" panose="020B0604020202020204" pitchFamily="34" charset="0"/>
              </a:rPr>
              <a:t> sadrži:</a:t>
            </a:r>
            <a:endParaRPr lang="hr-HR" sz="2200" dirty="0">
              <a:effectLst/>
              <a:ea typeface="Calibri" panose="020F0502020204030204" pitchFamily="34" charset="0"/>
              <a:cs typeface="Arial" panose="020B0604020202020204" pitchFamily="34" charset="0"/>
            </a:endParaRPr>
          </a:p>
          <a:p>
            <a:pPr marL="342900" lvl="0" indent="-342900" algn="just">
              <a:spcBef>
                <a:spcPts val="0"/>
              </a:spcBef>
              <a:buFont typeface="Times New Roman" panose="02020603050405020304" pitchFamily="18" charset="0"/>
              <a:buChar char="–"/>
            </a:pPr>
            <a:r>
              <a:rPr lang="hr-HR" sz="2200" dirty="0">
                <a:effectLst/>
                <a:ea typeface="Times New Roman" panose="02020603050405020304" pitchFamily="18" charset="0"/>
                <a:cs typeface="Arial" panose="020B0604020202020204" pitchFamily="34" charset="0"/>
              </a:rPr>
              <a:t>sažetak Računa prihoda i rashoda i Računa financiranja</a:t>
            </a:r>
          </a:p>
          <a:p>
            <a:pPr marL="342900" lvl="0" indent="-342900" algn="just">
              <a:spcBef>
                <a:spcPts val="0"/>
              </a:spcBef>
              <a:buFont typeface="Times New Roman" panose="02020603050405020304" pitchFamily="18" charset="0"/>
              <a:buChar char="–"/>
            </a:pPr>
            <a:r>
              <a:rPr lang="hr-HR" sz="2200" dirty="0">
                <a:effectLst/>
                <a:ea typeface="Times New Roman" panose="02020603050405020304" pitchFamily="18" charset="0"/>
                <a:cs typeface="Arial" panose="020B0604020202020204" pitchFamily="34" charset="0"/>
              </a:rPr>
              <a:t>Račun prihoda i rashoda i Račun financiranja</a:t>
            </a:r>
          </a:p>
          <a:p>
            <a:pPr marL="342900" lvl="0" indent="-342900" algn="just">
              <a:spcBef>
                <a:spcPts val="0"/>
              </a:spcBef>
              <a:buFont typeface="Times New Roman" panose="02020603050405020304" pitchFamily="18" charset="0"/>
              <a:buChar char="–"/>
            </a:pPr>
            <a:r>
              <a:rPr lang="hr-HR" sz="2200" dirty="0">
                <a:effectLst/>
                <a:ea typeface="Times New Roman" panose="02020603050405020304" pitchFamily="18" charset="0"/>
                <a:cs typeface="Arial" panose="020B0604020202020204" pitchFamily="34" charset="0"/>
              </a:rPr>
              <a:t>preneseni višak ili preneseni manjak prihoda nad rashodima</a:t>
            </a:r>
          </a:p>
          <a:p>
            <a:pPr marL="342900" lvl="0" indent="-342900" algn="just">
              <a:spcBef>
                <a:spcPts val="0"/>
              </a:spcBef>
              <a:buFont typeface="Times New Roman" panose="02020603050405020304" pitchFamily="18" charset="0"/>
              <a:buChar char="–"/>
            </a:pPr>
            <a:endParaRPr lang="hr-HR" sz="18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5" name="Content Placeholder 4">
            <a:extLst>
              <a:ext uri="{FF2B5EF4-FFF2-40B4-BE49-F238E27FC236}">
                <a16:creationId xmlns:a16="http://schemas.microsoft.com/office/drawing/2014/main" id="{1C54CE54-5780-4161-A9A6-BE31932FC637}"/>
              </a:ext>
            </a:extLst>
          </p:cNvPr>
          <p:cNvSpPr>
            <a:spLocks noGrp="1"/>
          </p:cNvSpPr>
          <p:nvPr>
            <p:ph sz="half" idx="2"/>
          </p:nvPr>
        </p:nvSpPr>
        <p:spPr/>
        <p:txBody>
          <a:bodyPr>
            <a:normAutofit fontScale="92500"/>
          </a:bodyPr>
          <a:lstStyle/>
          <a:p>
            <a:r>
              <a:rPr lang="hr-HR" sz="2600" dirty="0">
                <a:effectLst/>
                <a:ea typeface="Times New Roman" panose="02020603050405020304" pitchFamily="18" charset="0"/>
              </a:rPr>
              <a:t>Račun prihoda i rashoda proračunskog korisnika sastoji se od:</a:t>
            </a:r>
          </a:p>
          <a:p>
            <a:r>
              <a:rPr lang="hr-HR" sz="2600" dirty="0">
                <a:ea typeface="Times New Roman" panose="02020603050405020304" pitchFamily="18" charset="0"/>
              </a:rPr>
              <a:t>prihoda i rashoda iskazanih prema </a:t>
            </a:r>
            <a:r>
              <a:rPr lang="hr-HR" sz="2600" dirty="0">
                <a:effectLst/>
                <a:ea typeface="Times New Roman" panose="02020603050405020304" pitchFamily="18" charset="0"/>
              </a:rPr>
              <a:t>ekonomskoj klasifikaciji</a:t>
            </a:r>
          </a:p>
          <a:p>
            <a:r>
              <a:rPr lang="hr-HR" sz="2600" dirty="0">
                <a:effectLst/>
                <a:ea typeface="Times New Roman" panose="02020603050405020304" pitchFamily="18" charset="0"/>
              </a:rPr>
              <a:t>prihoda i rashoda iskazanih prema izvorima financiranja</a:t>
            </a:r>
          </a:p>
          <a:p>
            <a:r>
              <a:rPr lang="hr-HR" sz="2600" dirty="0">
                <a:effectLst/>
                <a:ea typeface="Times New Roman" panose="02020603050405020304" pitchFamily="18" charset="0"/>
              </a:rPr>
              <a:t>rashoda iskazanih prema funkcijskoj klasifikaciji</a:t>
            </a:r>
            <a:endParaRPr lang="hr-HR" sz="2600" dirty="0"/>
          </a:p>
          <a:p>
            <a:endParaRPr lang="hr-HR" dirty="0"/>
          </a:p>
        </p:txBody>
      </p:sp>
    </p:spTree>
    <p:extLst>
      <p:ext uri="{BB962C8B-B14F-4D97-AF65-F5344CB8AC3E}">
        <p14:creationId xmlns:p14="http://schemas.microsoft.com/office/powerpoint/2010/main" val="243336047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A7845-78D8-49D1-A95B-01FBB7F4D117}"/>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8D2A12B2-0E48-4072-BBE7-DBC293ABB4D4}"/>
              </a:ext>
            </a:extLst>
          </p:cNvPr>
          <p:cNvSpPr>
            <a:spLocks noGrp="1"/>
          </p:cNvSpPr>
          <p:nvPr>
            <p:ph idx="1"/>
          </p:nvPr>
        </p:nvSpPr>
        <p:spPr>
          <a:xfrm>
            <a:off x="457200" y="1600200"/>
            <a:ext cx="1918048" cy="4876800"/>
          </a:xfrm>
        </p:spPr>
        <p:txBody>
          <a:bodyPr>
            <a:normAutofit fontScale="85000" lnSpcReduction="20000"/>
          </a:bodyPr>
          <a:lstStyle/>
          <a:p>
            <a:pPr marL="0" indent="0">
              <a:buNone/>
            </a:pPr>
            <a:r>
              <a:rPr lang="hr-HR" dirty="0"/>
              <a:t>IZ PRAVILNIKA O IZVRŠENJU PRORAČUNA</a:t>
            </a:r>
          </a:p>
          <a:p>
            <a:r>
              <a:rPr lang="hr-HR" dirty="0"/>
              <a:t>Sažetak računa prihoda i rashoda i računa financiranja sadrži prikaz </a:t>
            </a:r>
            <a:r>
              <a:rPr lang="hr-HR" b="1" dirty="0"/>
              <a:t>ukupnih ostvarenih prihoda i </a:t>
            </a:r>
            <a:r>
              <a:rPr lang="hr-HR" dirty="0"/>
              <a:t>primitaka te </a:t>
            </a:r>
            <a:r>
              <a:rPr lang="hr-HR" b="1" dirty="0"/>
              <a:t>izvršenih rashoda</a:t>
            </a:r>
            <a:r>
              <a:rPr lang="hr-HR" dirty="0"/>
              <a:t> i izdtaka </a:t>
            </a:r>
            <a:r>
              <a:rPr lang="hr-HR" b="1" dirty="0">
                <a:solidFill>
                  <a:srgbClr val="FF0000"/>
                </a:solidFill>
              </a:rPr>
              <a:t>na razini razreda </a:t>
            </a:r>
            <a:r>
              <a:rPr lang="hr-HR" b="1" dirty="0"/>
              <a:t>ekonomske klasifikacije</a:t>
            </a:r>
            <a:r>
              <a:rPr lang="hr-HR" dirty="0"/>
              <a:t>.</a:t>
            </a:r>
          </a:p>
        </p:txBody>
      </p:sp>
      <p:graphicFrame>
        <p:nvGraphicFramePr>
          <p:cNvPr id="5" name="Content Placeholder 3">
            <a:extLst>
              <a:ext uri="{FF2B5EF4-FFF2-40B4-BE49-F238E27FC236}">
                <a16:creationId xmlns:a16="http://schemas.microsoft.com/office/drawing/2014/main" id="{2B189285-08F7-4463-8E5A-A40224F93AD5}"/>
              </a:ext>
            </a:extLst>
          </p:cNvPr>
          <p:cNvGraphicFramePr>
            <a:graphicFrameLocks/>
          </p:cNvGraphicFramePr>
          <p:nvPr>
            <p:extLst>
              <p:ext uri="{D42A27DB-BD31-4B8C-83A1-F6EECF244321}">
                <p14:modId xmlns:p14="http://schemas.microsoft.com/office/powerpoint/2010/main" val="1366331306"/>
              </p:ext>
            </p:extLst>
          </p:nvPr>
        </p:nvGraphicFramePr>
        <p:xfrm>
          <a:off x="2375248" y="116632"/>
          <a:ext cx="6768752" cy="6997758"/>
        </p:xfrm>
        <a:graphic>
          <a:graphicData uri="http://schemas.openxmlformats.org/drawingml/2006/table">
            <a:tbl>
              <a:tblPr/>
              <a:tblGrid>
                <a:gridCol w="3286481">
                  <a:extLst>
                    <a:ext uri="{9D8B030D-6E8A-4147-A177-3AD203B41FA5}">
                      <a16:colId xmlns:a16="http://schemas.microsoft.com/office/drawing/2014/main" val="3129105648"/>
                    </a:ext>
                  </a:extLst>
                </a:gridCol>
                <a:gridCol w="1160757">
                  <a:extLst>
                    <a:ext uri="{9D8B030D-6E8A-4147-A177-3AD203B41FA5}">
                      <a16:colId xmlns:a16="http://schemas.microsoft.com/office/drawing/2014/main" val="2081766751"/>
                    </a:ext>
                  </a:extLst>
                </a:gridCol>
                <a:gridCol w="1160757">
                  <a:extLst>
                    <a:ext uri="{9D8B030D-6E8A-4147-A177-3AD203B41FA5}">
                      <a16:colId xmlns:a16="http://schemas.microsoft.com/office/drawing/2014/main" val="629414108"/>
                    </a:ext>
                  </a:extLst>
                </a:gridCol>
                <a:gridCol w="1160757">
                  <a:extLst>
                    <a:ext uri="{9D8B030D-6E8A-4147-A177-3AD203B41FA5}">
                      <a16:colId xmlns:a16="http://schemas.microsoft.com/office/drawing/2014/main" val="260084490"/>
                    </a:ext>
                  </a:extLst>
                </a:gridCol>
              </a:tblGrid>
              <a:tr h="341887">
                <a:tc gridSpan="4">
                  <a:txBody>
                    <a:bodyPr/>
                    <a:lstStyle/>
                    <a:p>
                      <a:pPr algn="ctr" fontAlgn="ctr"/>
                      <a:r>
                        <a:rPr lang="pl-PL" sz="1400" b="1" i="0" u="none" strike="noStrike" dirty="0">
                          <a:solidFill>
                            <a:srgbClr val="002060"/>
                          </a:solidFill>
                          <a:effectLst/>
                          <a:latin typeface="Calibri" panose="020F0502020204030204" pitchFamily="34" charset="0"/>
                          <a:cs typeface="Calibri" panose="020F0502020204030204" pitchFamily="34" charset="0"/>
                        </a:rPr>
                        <a:t> IZVJEŠTAJ O IZVRŠENJU FINANCIJSKOG PLANA ŠKOLE ZA 2022. GODINU</a:t>
                      </a:r>
                    </a:p>
                  </a:txBody>
                  <a:tcPr marL="5755" marR="5755" marT="5755" marB="0" anchor="ctr">
                    <a:lnL>
                      <a:noFill/>
                    </a:lnL>
                    <a:lnR>
                      <a:noFill/>
                    </a:lnR>
                    <a:lnT>
                      <a:noFill/>
                    </a:lnT>
                    <a:lnB>
                      <a:noFill/>
                    </a:lnB>
                    <a:solidFill>
                      <a:srgbClr val="FFFFFF"/>
                    </a:solidFill>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3055743809"/>
                  </a:ext>
                </a:extLst>
              </a:tr>
              <a:tr h="230550">
                <a:tc>
                  <a:txBody>
                    <a:bodyPr/>
                    <a:lstStyle/>
                    <a:p>
                      <a:pPr algn="l" fontAlgn="b"/>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b">
                    <a:lnL>
                      <a:noFill/>
                    </a:lnL>
                    <a:lnR>
                      <a:noFill/>
                    </a:lnR>
                    <a:lnT>
                      <a:noFill/>
                    </a:lnT>
                    <a:lnB>
                      <a:noFill/>
                    </a:lnB>
                    <a:solidFill>
                      <a:srgbClr val="FFFFFF"/>
                    </a:solidFill>
                  </a:tcPr>
                </a:tc>
                <a:tc>
                  <a:txBody>
                    <a:bodyPr/>
                    <a:lstStyle/>
                    <a:p>
                      <a:pPr algn="l" fontAlgn="b"/>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b">
                    <a:lnL>
                      <a:noFill/>
                    </a:lnL>
                    <a:lnR>
                      <a:noFill/>
                    </a:lnR>
                    <a:lnT>
                      <a:noFill/>
                    </a:lnT>
                    <a:lnB>
                      <a:noFill/>
                    </a:lnB>
                    <a:solidFill>
                      <a:srgbClr val="FFFFFF"/>
                    </a:solidFill>
                  </a:tcPr>
                </a:tc>
                <a:tc>
                  <a:txBody>
                    <a:bodyPr/>
                    <a:lstStyle/>
                    <a:p>
                      <a:pPr algn="l" fontAlgn="b"/>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b">
                    <a:lnL>
                      <a:noFill/>
                    </a:lnL>
                    <a:lnR>
                      <a:noFill/>
                    </a:lnR>
                    <a:lnT>
                      <a:noFill/>
                    </a:lnT>
                    <a:lnB>
                      <a:noFill/>
                    </a:lnB>
                    <a:solidFill>
                      <a:srgbClr val="FFFFFF"/>
                    </a:solidFill>
                  </a:tcPr>
                </a:tc>
                <a:tc>
                  <a:txBody>
                    <a:bodyPr/>
                    <a:lstStyle/>
                    <a:p>
                      <a:pPr algn="l" fontAlgn="b"/>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b">
                    <a:lnL>
                      <a:noFill/>
                    </a:lnL>
                    <a:lnR>
                      <a:noFill/>
                    </a:lnR>
                    <a:lnT>
                      <a:noFill/>
                    </a:lnT>
                    <a:lnB>
                      <a:noFill/>
                    </a:lnB>
                    <a:solidFill>
                      <a:srgbClr val="FFFFFF"/>
                    </a:solidFill>
                  </a:tcPr>
                </a:tc>
                <a:extLst>
                  <a:ext uri="{0D108BD9-81ED-4DB2-BD59-A6C34878D82A}">
                    <a16:rowId xmlns:a16="http://schemas.microsoft.com/office/drawing/2014/main" val="1561619525"/>
                  </a:ext>
                </a:extLst>
              </a:tr>
              <a:tr h="241145">
                <a:tc gridSpan="4">
                  <a:txBody>
                    <a:bodyPr/>
                    <a:lstStyle/>
                    <a:p>
                      <a:pPr algn="ctr" fontAlgn="ctr"/>
                      <a:endParaRPr lang="hr-HR" sz="1400" b="1" i="0" u="none" strike="noStrike" dirty="0">
                        <a:solidFill>
                          <a:srgbClr val="002060"/>
                        </a:solidFill>
                        <a:effectLst/>
                        <a:latin typeface="Calibri" panose="020F0502020204030204" pitchFamily="34" charset="0"/>
                        <a:cs typeface="Calibri" panose="020F0502020204030204" pitchFamily="34" charset="0"/>
                      </a:endParaRPr>
                    </a:p>
                  </a:txBody>
                  <a:tcPr marL="5755" marR="5755" marT="5755" marB="0" anchor="ctr">
                    <a:lnL>
                      <a:noFill/>
                    </a:lnL>
                    <a:lnR>
                      <a:noFill/>
                    </a:lnR>
                    <a:lnT>
                      <a:noFill/>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1532850316"/>
                  </a:ext>
                </a:extLst>
              </a:tr>
              <a:tr h="455044">
                <a:tc>
                  <a:txBody>
                    <a:bodyPr/>
                    <a:lstStyle/>
                    <a:p>
                      <a:pPr algn="ctr" fontAlgn="ctr"/>
                      <a:r>
                        <a:rPr lang="it-IT" sz="1400" b="1" i="0" u="none" strike="noStrike" dirty="0">
                          <a:solidFill>
                            <a:srgbClr val="002060"/>
                          </a:solidFill>
                          <a:effectLst/>
                          <a:latin typeface="Calibri" panose="020F0502020204030204" pitchFamily="34" charset="0"/>
                          <a:cs typeface="Calibri" panose="020F0502020204030204" pitchFamily="34" charset="0"/>
                        </a:rPr>
                        <a:t>PRIHODI I RASHODI TEKUĆE GODINE</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Izvršenje</a:t>
                      </a:r>
                      <a:b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b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za 2021.</a:t>
                      </a: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Financijski plan za 2022.</a:t>
                      </a: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Izvršenje za 2022.</a:t>
                      </a: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4521869"/>
                  </a:ext>
                </a:extLst>
              </a:tr>
              <a:tr h="230550">
                <a:tc>
                  <a:txBody>
                    <a:bodyPr/>
                    <a:lstStyle/>
                    <a:p>
                      <a:pPr algn="l" fontAlgn="ctr"/>
                      <a:r>
                        <a:rPr lang="hr-HR" sz="1400" b="1" i="0" u="none" strike="noStrike">
                          <a:solidFill>
                            <a:srgbClr val="002060"/>
                          </a:solidFill>
                          <a:effectLst/>
                          <a:latin typeface="Calibri" panose="020F0502020204030204" pitchFamily="34" charset="0"/>
                          <a:cs typeface="Calibri" panose="020F0502020204030204" pitchFamily="34" charset="0"/>
                        </a:rPr>
                        <a:t>PRIHODI UKUPNO</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4.117.380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4.378.400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4.366.250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464391654"/>
                  </a:ext>
                </a:extLst>
              </a:tr>
              <a:tr h="230550">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6  PRIHODI POSLOVANJA</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4.112.380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4.378.400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4.366.250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84010562"/>
                  </a:ext>
                </a:extLst>
              </a:tr>
              <a:tr h="230550">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7  PRIHOD NEFINANCIJSKE IMOVINE</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5.200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4265322"/>
                  </a:ext>
                </a:extLst>
              </a:tr>
              <a:tr h="230550">
                <a:tc>
                  <a:txBody>
                    <a:bodyPr/>
                    <a:lstStyle/>
                    <a:p>
                      <a:pPr algn="l" fontAlgn="ctr"/>
                      <a:r>
                        <a:rPr lang="hr-HR" sz="1400" b="1" i="0" u="none" strike="noStrike" dirty="0">
                          <a:solidFill>
                            <a:srgbClr val="002060"/>
                          </a:solidFill>
                          <a:effectLst/>
                          <a:latin typeface="Calibri" panose="020F0502020204030204" pitchFamily="34" charset="0"/>
                          <a:cs typeface="Calibri" panose="020F0502020204030204" pitchFamily="34" charset="0"/>
                        </a:rPr>
                        <a:t>RASHODI UKUPNO</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4.197.380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4.528.400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4.489.650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566118578"/>
                  </a:ext>
                </a:extLst>
              </a:tr>
              <a:tr h="230550">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3  RASHODI POSLOVANJA</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4.080.950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4.201.500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4.312.750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0101382"/>
                  </a:ext>
                </a:extLst>
              </a:tr>
              <a:tr h="230550">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4  RASHODI ZA NEFINANCIJSKU IMOVINU</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116.430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326.900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176.900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45723786"/>
                  </a:ext>
                </a:extLst>
              </a:tr>
              <a:tr h="230550">
                <a:tc>
                  <a:txBody>
                    <a:bodyPr/>
                    <a:lstStyle/>
                    <a:p>
                      <a:pPr algn="l" fontAlgn="ctr"/>
                      <a:r>
                        <a:rPr lang="hr-HR" sz="1400" b="1" i="1" u="none" strike="noStrike" dirty="0">
                          <a:solidFill>
                            <a:srgbClr val="002060"/>
                          </a:solidFill>
                          <a:effectLst/>
                          <a:latin typeface="Calibri" panose="020F0502020204030204" pitchFamily="34" charset="0"/>
                          <a:cs typeface="Calibri" panose="020F0502020204030204" pitchFamily="34" charset="0"/>
                        </a:rPr>
                        <a:t>RAZLIKA-VIŠAK I MANJAK</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1" u="none" strike="noStrike" dirty="0">
                          <a:solidFill>
                            <a:srgbClr val="002060"/>
                          </a:solidFill>
                          <a:effectLst/>
                          <a:latin typeface="Calibri" panose="020F0502020204030204" pitchFamily="34" charset="0"/>
                          <a:cs typeface="Calibri" panose="020F0502020204030204" pitchFamily="34" charset="0"/>
                        </a:rPr>
                        <a:t>-80.000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1" u="none" strike="noStrike" dirty="0">
                          <a:solidFill>
                            <a:srgbClr val="002060"/>
                          </a:solidFill>
                          <a:effectLst/>
                          <a:latin typeface="Calibri" panose="020F0502020204030204" pitchFamily="34" charset="0"/>
                          <a:cs typeface="Calibri" panose="020F0502020204030204" pitchFamily="34" charset="0"/>
                        </a:rPr>
                        <a:t>-150.000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1" u="none" strike="noStrike" dirty="0">
                          <a:solidFill>
                            <a:srgbClr val="002060"/>
                          </a:solidFill>
                          <a:effectLst/>
                          <a:latin typeface="Calibri" panose="020F0502020204030204" pitchFamily="34" charset="0"/>
                          <a:cs typeface="Calibri" panose="020F0502020204030204" pitchFamily="34" charset="0"/>
                        </a:rPr>
                        <a:t>-123.400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849463795"/>
                  </a:ext>
                </a:extLst>
              </a:tr>
              <a:tr h="230550">
                <a:tc>
                  <a:txBody>
                    <a:bodyPr/>
                    <a:lstStyle/>
                    <a:p>
                      <a:pPr algn="l" fontAlgn="b"/>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43810434"/>
                  </a:ext>
                </a:extLst>
              </a:tr>
              <a:tr h="455044">
                <a:tc>
                  <a:txBody>
                    <a:bodyPr/>
                    <a:lstStyle/>
                    <a:p>
                      <a:pPr algn="ctr" fontAlgn="ctr"/>
                      <a:r>
                        <a:rPr lang="hr-HR" sz="1400" b="1" i="0" u="none" strike="noStrike" dirty="0">
                          <a:solidFill>
                            <a:srgbClr val="002060"/>
                          </a:solidFill>
                          <a:effectLst/>
                          <a:latin typeface="Calibri" panose="020F0502020204030204" pitchFamily="34" charset="0"/>
                          <a:cs typeface="Calibri" panose="020F0502020204030204" pitchFamily="34" charset="0"/>
                        </a:rPr>
                        <a:t>VIŠAK/MANJAK</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Izvršenje</a:t>
                      </a:r>
                      <a:b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b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za 2021.</a:t>
                      </a: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Financijski plan za 2022.</a:t>
                      </a: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Izvršenje za 2022.</a:t>
                      </a: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8444001"/>
                  </a:ext>
                </a:extLst>
              </a:tr>
              <a:tr h="455044">
                <a:tc>
                  <a:txBody>
                    <a:bodyPr/>
                    <a:lstStyle/>
                    <a:p>
                      <a:pPr algn="l" fontAlgn="ctr"/>
                      <a:r>
                        <a:rPr lang="hr-HR" sz="1400" b="1" i="0" u="none" strike="noStrike" dirty="0">
                          <a:solidFill>
                            <a:srgbClr val="002060"/>
                          </a:solidFill>
                          <a:effectLst/>
                          <a:latin typeface="Calibri" panose="020F0502020204030204" pitchFamily="34" charset="0"/>
                          <a:cs typeface="Calibri" panose="020F0502020204030204" pitchFamily="34" charset="0"/>
                        </a:rPr>
                        <a:t>UKUPAN DONOS VIŠKA IZ PRETHODNE(IH) GODINA</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89.000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150.000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hr-HR" sz="1400" b="0" i="0" u="none" strike="noStrike" dirty="0">
                          <a:solidFill>
                            <a:srgbClr val="002060"/>
                          </a:solidFill>
                          <a:effectLst/>
                          <a:latin typeface="Calibri" panose="020F0502020204030204" pitchFamily="34" charset="0"/>
                          <a:cs typeface="Calibri" panose="020F0502020204030204" pitchFamily="34" charset="0"/>
                        </a:rPr>
                        <a:t>-</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00357958"/>
                  </a:ext>
                </a:extLst>
              </a:tr>
              <a:tr h="455044">
                <a:tc>
                  <a:txBody>
                    <a:bodyPr/>
                    <a:lstStyle/>
                    <a:p>
                      <a:pPr algn="l" fontAlgn="ctr"/>
                      <a:r>
                        <a:rPr lang="hr-HR" sz="1400" b="1" i="0" u="none" strike="noStrike" dirty="0">
                          <a:solidFill>
                            <a:srgbClr val="002060"/>
                          </a:solidFill>
                          <a:effectLst/>
                          <a:latin typeface="Calibri" panose="020F0502020204030204" pitchFamily="34" charset="0"/>
                          <a:cs typeface="Calibri" panose="020F0502020204030204" pitchFamily="34" charset="0"/>
                        </a:rPr>
                        <a:t>DIO VIŠKA IZ PRETHODNE(IH) GODINA KOJI SE RASPOREDIO/POTROŠIO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89.000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150.000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143.200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083582762"/>
                  </a:ext>
                </a:extLst>
              </a:tr>
              <a:tr h="230550">
                <a:tc>
                  <a:txBody>
                    <a:bodyPr/>
                    <a:lstStyle/>
                    <a:p>
                      <a:pPr algn="l" fontAlgn="b"/>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23983881"/>
                  </a:ext>
                </a:extLst>
              </a:tr>
              <a:tr h="455044">
                <a:tc>
                  <a:txBody>
                    <a:bodyPr/>
                    <a:lstStyle/>
                    <a:p>
                      <a:pPr algn="ctr" fontAlgn="ctr"/>
                      <a:r>
                        <a:rPr lang="hr-HR" sz="1400" b="1" i="0" u="none" strike="noStrike" dirty="0">
                          <a:solidFill>
                            <a:srgbClr val="002060"/>
                          </a:solidFill>
                          <a:effectLst/>
                          <a:latin typeface="Calibri" panose="020F0502020204030204" pitchFamily="34" charset="0"/>
                          <a:cs typeface="Calibri" panose="020F0502020204030204" pitchFamily="34" charset="0"/>
                        </a:rPr>
                        <a:t>RAČUN FINANCIRANJA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6024410"/>
                  </a:ext>
                </a:extLst>
              </a:tr>
              <a:tr h="455044">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8  PRIMICI OD FINANCIJSKE IMOVINE I ZADUŽIVANJA</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84066431"/>
                  </a:ext>
                </a:extLst>
              </a:tr>
              <a:tr h="455044">
                <a:tc>
                  <a:txBody>
                    <a:bodyPr/>
                    <a:lstStyle/>
                    <a:p>
                      <a:pPr algn="l" fontAlgn="ctr"/>
                      <a:r>
                        <a:rPr lang="pl-PL" sz="1400" b="0" i="0" u="none" strike="noStrike" dirty="0">
                          <a:solidFill>
                            <a:srgbClr val="002060"/>
                          </a:solidFill>
                          <a:effectLst/>
                          <a:latin typeface="Calibri" panose="020F0502020204030204" pitchFamily="34" charset="0"/>
                          <a:cs typeface="Calibri" panose="020F0502020204030204" pitchFamily="34" charset="0"/>
                        </a:rPr>
                        <a:t>5  IZDACI ZA FINANCIJSKU IMOVINU I OTPLATE ZAJMOVA</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95640046"/>
                  </a:ext>
                </a:extLst>
              </a:tr>
              <a:tr h="230550">
                <a:tc>
                  <a:txBody>
                    <a:bodyPr/>
                    <a:lstStyle/>
                    <a:p>
                      <a:pPr algn="l" fontAlgn="ctr"/>
                      <a:r>
                        <a:rPr lang="hr-HR" sz="1400" b="1" i="1" u="none" strike="noStrike">
                          <a:solidFill>
                            <a:srgbClr val="002060"/>
                          </a:solidFill>
                          <a:effectLst/>
                          <a:latin typeface="Calibri" panose="020F0502020204030204" pitchFamily="34" charset="0"/>
                          <a:cs typeface="Calibri" panose="020F0502020204030204" pitchFamily="34" charset="0"/>
                        </a:rPr>
                        <a:t>NETO FINANCIRANJE</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330950374"/>
                  </a:ext>
                </a:extLst>
              </a:tr>
              <a:tr h="232268">
                <a:tc>
                  <a:txBody>
                    <a:bodyPr/>
                    <a:lstStyle/>
                    <a:p>
                      <a:pPr algn="l" fontAlgn="b"/>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65505617"/>
                  </a:ext>
                </a:extLst>
              </a:tr>
              <a:tr h="230550">
                <a:tc>
                  <a:txBody>
                    <a:bodyPr/>
                    <a:lstStyle/>
                    <a:p>
                      <a:pPr algn="l" fontAlgn="ctr"/>
                      <a:r>
                        <a:rPr lang="pt-BR" sz="1400" b="1" i="0" u="none" strike="noStrike">
                          <a:solidFill>
                            <a:srgbClr val="002060"/>
                          </a:solidFill>
                          <a:effectLst/>
                          <a:latin typeface="Calibri" panose="020F0502020204030204" pitchFamily="34" charset="0"/>
                          <a:cs typeface="Calibri" panose="020F0502020204030204" pitchFamily="34" charset="0"/>
                        </a:rPr>
                        <a:t>VIŠAK I MANJAK+NETO FINANCIRANJE</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681093923"/>
                  </a:ext>
                </a:extLst>
              </a:tr>
              <a:tr h="230550">
                <a:tc>
                  <a:txBody>
                    <a:bodyPr/>
                    <a:lstStyle/>
                    <a:p>
                      <a:pPr algn="l" fontAlgn="b"/>
                      <a:endParaRPr lang="hr-HR" sz="1400" b="0" i="0" u="none" strike="noStrike" dirty="0">
                        <a:solidFill>
                          <a:srgbClr val="002060"/>
                        </a:solidFill>
                        <a:effectLst/>
                        <a:latin typeface="Calibri" panose="020F0502020204030204" pitchFamily="34" charset="0"/>
                        <a:cs typeface="Calibri" panose="020F0502020204030204" pitchFamily="34" charset="0"/>
                      </a:endParaRPr>
                    </a:p>
                  </a:txBody>
                  <a:tcPr marL="5755" marR="5755" marT="575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hr-HR" sz="1400" b="0" i="0" u="none" strike="noStrike">
                        <a:solidFill>
                          <a:srgbClr val="002060"/>
                        </a:solidFill>
                        <a:effectLst/>
                        <a:latin typeface="Calibri" panose="020F0502020204030204" pitchFamily="34" charset="0"/>
                        <a:cs typeface="Calibri" panose="020F0502020204030204" pitchFamily="34" charset="0"/>
                      </a:endParaRPr>
                    </a:p>
                  </a:txBody>
                  <a:tcPr marL="5755" marR="5755" marT="575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hr-HR" sz="1400" b="0" i="0" u="none" strike="noStrike">
                        <a:solidFill>
                          <a:srgbClr val="002060"/>
                        </a:solidFill>
                        <a:effectLst/>
                        <a:latin typeface="Calibri" panose="020F0502020204030204" pitchFamily="34" charset="0"/>
                        <a:cs typeface="Calibri" panose="020F0502020204030204" pitchFamily="34" charset="0"/>
                      </a:endParaRPr>
                    </a:p>
                  </a:txBody>
                  <a:tcPr marL="5755" marR="5755" marT="575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hr-HR" sz="1400" b="0" i="0" u="none" strike="noStrike" dirty="0">
                        <a:solidFill>
                          <a:srgbClr val="002060"/>
                        </a:solidFill>
                        <a:effectLst/>
                        <a:latin typeface="Calibri" panose="020F0502020204030204" pitchFamily="34" charset="0"/>
                        <a:cs typeface="Calibri" panose="020F0502020204030204" pitchFamily="34" charset="0"/>
                      </a:endParaRPr>
                    </a:p>
                  </a:txBody>
                  <a:tcPr marL="5755" marR="5755" marT="575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655571784"/>
                  </a:ext>
                </a:extLst>
              </a:tr>
            </a:tbl>
          </a:graphicData>
        </a:graphic>
      </p:graphicFrame>
    </p:spTree>
    <p:extLst>
      <p:ext uri="{BB962C8B-B14F-4D97-AF65-F5344CB8AC3E}">
        <p14:creationId xmlns:p14="http://schemas.microsoft.com/office/powerpoint/2010/main" val="216336259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20ADC-67BA-4AA0-B938-C04449BBC22B}"/>
              </a:ext>
            </a:extLst>
          </p:cNvPr>
          <p:cNvSpPr>
            <a:spLocks noGrp="1"/>
          </p:cNvSpPr>
          <p:nvPr>
            <p:ph type="title"/>
          </p:nvPr>
        </p:nvSpPr>
        <p:spPr/>
        <p:txBody>
          <a:bodyPr>
            <a:normAutofit/>
          </a:bodyPr>
          <a:lstStyle/>
          <a:p>
            <a:r>
              <a:rPr lang="hr-HR" sz="3200" b="1" dirty="0"/>
              <a:t>UPITNIK O FISKALNOJ ODGOVORNOSTI</a:t>
            </a:r>
          </a:p>
        </p:txBody>
      </p:sp>
      <p:sp>
        <p:nvSpPr>
          <p:cNvPr id="3" name="Content Placeholder 2">
            <a:extLst>
              <a:ext uri="{FF2B5EF4-FFF2-40B4-BE49-F238E27FC236}">
                <a16:creationId xmlns:a16="http://schemas.microsoft.com/office/drawing/2014/main" id="{14A461DA-FB3C-4E83-82D0-95D9A1A97E2A}"/>
              </a:ext>
            </a:extLst>
          </p:cNvPr>
          <p:cNvSpPr>
            <a:spLocks noGrp="1"/>
          </p:cNvSpPr>
          <p:nvPr>
            <p:ph idx="1"/>
          </p:nvPr>
        </p:nvSpPr>
        <p:spPr/>
        <p:txBody>
          <a:bodyPr>
            <a:normAutofit/>
          </a:bodyPr>
          <a:lstStyle/>
          <a:p>
            <a:r>
              <a:rPr lang="hr-HR" b="1" dirty="0">
                <a:effectLst/>
                <a:ea typeface="Calibri" panose="020F0502020204030204" pitchFamily="34" charset="0"/>
                <a:cs typeface="Arial" panose="020B0604020202020204" pitchFamily="34" charset="0"/>
              </a:rPr>
              <a:t>PITANJE BR. 20. SREDSTVA SU UTROŠENA U SKLADU S PRORAČUNOM, ODNOSNO FINANCIJSKIM PLANOM </a:t>
            </a:r>
          </a:p>
          <a:p>
            <a:pPr marL="0" indent="0">
              <a:buNone/>
            </a:pPr>
            <a:endParaRPr lang="hr-HR" b="1" dirty="0">
              <a:effectLst/>
              <a:ea typeface="Calibri" panose="020F0502020204030204" pitchFamily="34" charset="0"/>
              <a:cs typeface="Arial" panose="020B0604020202020204" pitchFamily="34" charset="0"/>
            </a:endParaRPr>
          </a:p>
          <a:p>
            <a:r>
              <a:rPr lang="hr-HR" dirty="0">
                <a:ea typeface="Times New Roman" panose="02020603050405020304" pitchFamily="18" charset="0"/>
              </a:rPr>
              <a:t>Referenca: </a:t>
            </a:r>
            <a:r>
              <a:rPr lang="hr-HR" dirty="0">
                <a:effectLst/>
                <a:ea typeface="Times New Roman" panose="02020603050405020304" pitchFamily="18" charset="0"/>
              </a:rPr>
              <a:t>usporedba izvršenja i financijskog plana iz koje se vidi da nije utrošeno više sredstva od odobrenih financijskim planom (osim za vlastite i namjenske prihode i primitke u skladu sa Zakonom o proračunu) za proračunske i izvanproračunske korisnike</a:t>
            </a:r>
          </a:p>
          <a:p>
            <a:r>
              <a:rPr lang="hr-HR" dirty="0"/>
              <a:t>Usporedba financijskog plana i izvršenja – nije utrošeno više od planiranih </a:t>
            </a:r>
            <a:r>
              <a:rPr lang="hr-HR" b="1" dirty="0"/>
              <a:t>IF 1 opći prihodi i primici</a:t>
            </a:r>
          </a:p>
          <a:p>
            <a:r>
              <a:rPr lang="hr-HR" b="1" dirty="0"/>
              <a:t>Je li bila dovoljna samo usporedba izvora financiranja?</a:t>
            </a:r>
          </a:p>
        </p:txBody>
      </p:sp>
    </p:spTree>
    <p:extLst>
      <p:ext uri="{BB962C8B-B14F-4D97-AF65-F5344CB8AC3E}">
        <p14:creationId xmlns:p14="http://schemas.microsoft.com/office/powerpoint/2010/main" val="384098123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A7845-78D8-49D1-A95B-01FBB7F4D117}"/>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8D2A12B2-0E48-4072-BBE7-DBC293ABB4D4}"/>
              </a:ext>
            </a:extLst>
          </p:cNvPr>
          <p:cNvSpPr>
            <a:spLocks noGrp="1"/>
          </p:cNvSpPr>
          <p:nvPr>
            <p:ph idx="1"/>
          </p:nvPr>
        </p:nvSpPr>
        <p:spPr>
          <a:xfrm>
            <a:off x="457200" y="1600200"/>
            <a:ext cx="1738536" cy="4876800"/>
          </a:xfrm>
        </p:spPr>
        <p:txBody>
          <a:bodyPr>
            <a:normAutofit/>
          </a:bodyPr>
          <a:lstStyle/>
          <a:p>
            <a:pPr marL="0" indent="0">
              <a:buNone/>
            </a:pPr>
            <a:endParaRPr lang="hr-HR" dirty="0"/>
          </a:p>
        </p:txBody>
      </p:sp>
      <p:graphicFrame>
        <p:nvGraphicFramePr>
          <p:cNvPr id="5" name="Content Placeholder 3">
            <a:extLst>
              <a:ext uri="{FF2B5EF4-FFF2-40B4-BE49-F238E27FC236}">
                <a16:creationId xmlns:a16="http://schemas.microsoft.com/office/drawing/2014/main" id="{2B189285-08F7-4463-8E5A-A40224F93AD5}"/>
              </a:ext>
            </a:extLst>
          </p:cNvPr>
          <p:cNvGraphicFramePr>
            <a:graphicFrameLocks/>
          </p:cNvGraphicFramePr>
          <p:nvPr>
            <p:extLst>
              <p:ext uri="{D42A27DB-BD31-4B8C-83A1-F6EECF244321}">
                <p14:modId xmlns:p14="http://schemas.microsoft.com/office/powerpoint/2010/main" val="1187063212"/>
              </p:ext>
            </p:extLst>
          </p:nvPr>
        </p:nvGraphicFramePr>
        <p:xfrm>
          <a:off x="2375248" y="116632"/>
          <a:ext cx="6768752" cy="6830011"/>
        </p:xfrm>
        <a:graphic>
          <a:graphicData uri="http://schemas.openxmlformats.org/drawingml/2006/table">
            <a:tbl>
              <a:tblPr/>
              <a:tblGrid>
                <a:gridCol w="3286481">
                  <a:extLst>
                    <a:ext uri="{9D8B030D-6E8A-4147-A177-3AD203B41FA5}">
                      <a16:colId xmlns:a16="http://schemas.microsoft.com/office/drawing/2014/main" val="3129105648"/>
                    </a:ext>
                  </a:extLst>
                </a:gridCol>
                <a:gridCol w="1160757">
                  <a:extLst>
                    <a:ext uri="{9D8B030D-6E8A-4147-A177-3AD203B41FA5}">
                      <a16:colId xmlns:a16="http://schemas.microsoft.com/office/drawing/2014/main" val="2081766751"/>
                    </a:ext>
                  </a:extLst>
                </a:gridCol>
                <a:gridCol w="1160757">
                  <a:extLst>
                    <a:ext uri="{9D8B030D-6E8A-4147-A177-3AD203B41FA5}">
                      <a16:colId xmlns:a16="http://schemas.microsoft.com/office/drawing/2014/main" val="629414108"/>
                    </a:ext>
                  </a:extLst>
                </a:gridCol>
                <a:gridCol w="1160757">
                  <a:extLst>
                    <a:ext uri="{9D8B030D-6E8A-4147-A177-3AD203B41FA5}">
                      <a16:colId xmlns:a16="http://schemas.microsoft.com/office/drawing/2014/main" val="260084490"/>
                    </a:ext>
                  </a:extLst>
                </a:gridCol>
              </a:tblGrid>
              <a:tr h="341887">
                <a:tc gridSpan="4">
                  <a:txBody>
                    <a:bodyPr/>
                    <a:lstStyle/>
                    <a:p>
                      <a:pPr algn="ctr" fontAlgn="ctr"/>
                      <a:endParaRPr lang="pl-PL" sz="1400" b="1" i="0" u="none" strike="noStrike" dirty="0">
                        <a:solidFill>
                          <a:srgbClr val="002060"/>
                        </a:solidFill>
                        <a:effectLst/>
                        <a:latin typeface="Calibri" panose="020F0502020204030204" pitchFamily="34" charset="0"/>
                        <a:cs typeface="Calibri" panose="020F0502020204030204" pitchFamily="34" charset="0"/>
                      </a:endParaRPr>
                    </a:p>
                    <a:p>
                      <a:pPr algn="ctr" fontAlgn="ctr"/>
                      <a:r>
                        <a:rPr lang="pl-PL" sz="1400" b="1" i="0" u="none" strike="noStrike" dirty="0">
                          <a:solidFill>
                            <a:srgbClr val="002060"/>
                          </a:solidFill>
                          <a:effectLst/>
                          <a:latin typeface="Calibri" panose="020F0502020204030204" pitchFamily="34" charset="0"/>
                          <a:cs typeface="Calibri" panose="020F0502020204030204" pitchFamily="34" charset="0"/>
                        </a:rPr>
                        <a:t>POLUGODIŠNJI  IZVJEŠTAJ O IZVRŠENJU FINANCIJSKOG PLANA ŠKOLE </a:t>
                      </a:r>
                    </a:p>
                    <a:p>
                      <a:pPr algn="ctr" fontAlgn="ctr"/>
                      <a:r>
                        <a:rPr lang="pl-PL" sz="1400" b="1" i="0" u="none" strike="noStrike" dirty="0">
                          <a:solidFill>
                            <a:srgbClr val="002060"/>
                          </a:solidFill>
                          <a:effectLst/>
                          <a:latin typeface="Calibri" panose="020F0502020204030204" pitchFamily="34" charset="0"/>
                          <a:cs typeface="Calibri" panose="020F0502020204030204" pitchFamily="34" charset="0"/>
                        </a:rPr>
                        <a:t>ZA 1. – 6.2022. GODINE</a:t>
                      </a:r>
                    </a:p>
                  </a:txBody>
                  <a:tcPr marL="5755" marR="5755" marT="5755" marB="0" anchor="ctr">
                    <a:lnL>
                      <a:noFill/>
                    </a:lnL>
                    <a:lnR>
                      <a:noFill/>
                    </a:lnR>
                    <a:lnT>
                      <a:noFill/>
                    </a:lnT>
                    <a:lnB>
                      <a:noFill/>
                    </a:lnB>
                    <a:solidFill>
                      <a:srgbClr val="FFFFFF"/>
                    </a:solidFill>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3055743809"/>
                  </a:ext>
                </a:extLst>
              </a:tr>
              <a:tr h="455044">
                <a:tc>
                  <a:txBody>
                    <a:bodyPr/>
                    <a:lstStyle/>
                    <a:p>
                      <a:pPr algn="ctr" fontAlgn="ctr"/>
                      <a:r>
                        <a:rPr lang="it-IT" sz="1400" b="1" i="0" u="none" strike="noStrike" dirty="0">
                          <a:solidFill>
                            <a:srgbClr val="002060"/>
                          </a:solidFill>
                          <a:effectLst/>
                          <a:latin typeface="Calibri" panose="020F0502020204030204" pitchFamily="34" charset="0"/>
                          <a:cs typeface="Calibri" panose="020F0502020204030204" pitchFamily="34" charset="0"/>
                        </a:rPr>
                        <a:t>PRIHODI I RASHODI TEKUĆE GODINE</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Izvršenje</a:t>
                      </a:r>
                      <a:b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b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za 1.-6.2021.</a:t>
                      </a: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Financijski plan za 2022.</a:t>
                      </a: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Izvršenje za 1.-6.2022.</a:t>
                      </a: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4521869"/>
                  </a:ext>
                </a:extLst>
              </a:tr>
              <a:tr h="230550">
                <a:tc>
                  <a:txBody>
                    <a:bodyPr/>
                    <a:lstStyle/>
                    <a:p>
                      <a:pPr algn="l" fontAlgn="ctr"/>
                      <a:r>
                        <a:rPr lang="hr-HR" sz="1400" b="1" i="0" u="none" strike="noStrike">
                          <a:solidFill>
                            <a:srgbClr val="002060"/>
                          </a:solidFill>
                          <a:effectLst/>
                          <a:latin typeface="Calibri" panose="020F0502020204030204" pitchFamily="34" charset="0"/>
                          <a:cs typeface="Calibri" panose="020F0502020204030204" pitchFamily="34" charset="0"/>
                        </a:rPr>
                        <a:t>PRIHODI UKUPNO</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2.058.790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4.378.400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2.383.125</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464391654"/>
                  </a:ext>
                </a:extLst>
              </a:tr>
              <a:tr h="230550">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6  PRIHODI POSLOVANJA</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2.086.190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4.378.400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2.383.125</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84010562"/>
                  </a:ext>
                </a:extLst>
              </a:tr>
              <a:tr h="230550">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7  PRIHOD NEFINANCIJSKE IMOVINE</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2.600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4265322"/>
                  </a:ext>
                </a:extLst>
              </a:tr>
              <a:tr h="230550">
                <a:tc>
                  <a:txBody>
                    <a:bodyPr/>
                    <a:lstStyle/>
                    <a:p>
                      <a:pPr algn="l" fontAlgn="ctr"/>
                      <a:r>
                        <a:rPr lang="hr-HR" sz="1400" b="1" i="0" u="none" strike="noStrike" dirty="0">
                          <a:solidFill>
                            <a:srgbClr val="002060"/>
                          </a:solidFill>
                          <a:effectLst/>
                          <a:latin typeface="Calibri" panose="020F0502020204030204" pitchFamily="34" charset="0"/>
                          <a:cs typeface="Calibri" panose="020F0502020204030204" pitchFamily="34" charset="0"/>
                        </a:rPr>
                        <a:t>RASHODI UKUPNO</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2.098.690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4.528.400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2.421.280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566118578"/>
                  </a:ext>
                </a:extLst>
              </a:tr>
              <a:tr h="230550">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3  RASHODI POSLOVANJA</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2.040.475</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4.201.500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2.265.380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0101382"/>
                  </a:ext>
                </a:extLst>
              </a:tr>
              <a:tr h="230550">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4  RASHODI ZA NEFINANCIJSKU IMOVINU</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58.215</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326.900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155.900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45723786"/>
                  </a:ext>
                </a:extLst>
              </a:tr>
              <a:tr h="230550">
                <a:tc>
                  <a:txBody>
                    <a:bodyPr/>
                    <a:lstStyle/>
                    <a:p>
                      <a:pPr algn="l" fontAlgn="ctr"/>
                      <a:r>
                        <a:rPr lang="hr-HR" sz="1400" b="1" i="1" u="none" strike="noStrike" dirty="0">
                          <a:solidFill>
                            <a:srgbClr val="002060"/>
                          </a:solidFill>
                          <a:effectLst/>
                          <a:latin typeface="Calibri" panose="020F0502020204030204" pitchFamily="34" charset="0"/>
                          <a:cs typeface="Calibri" panose="020F0502020204030204" pitchFamily="34" charset="0"/>
                        </a:rPr>
                        <a:t>RAZLIKA-VIŠAK I MANJAK</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1" u="none" strike="noStrike" dirty="0">
                          <a:solidFill>
                            <a:srgbClr val="002060"/>
                          </a:solidFill>
                          <a:effectLst/>
                          <a:latin typeface="Calibri" panose="020F0502020204030204" pitchFamily="34" charset="0"/>
                          <a:cs typeface="Calibri" panose="020F0502020204030204" pitchFamily="34" charset="0"/>
                        </a:rPr>
                        <a:t>-40.000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1" u="none" strike="noStrike" dirty="0">
                          <a:solidFill>
                            <a:srgbClr val="002060"/>
                          </a:solidFill>
                          <a:effectLst/>
                          <a:latin typeface="Calibri" panose="020F0502020204030204" pitchFamily="34" charset="0"/>
                          <a:cs typeface="Calibri" panose="020F0502020204030204" pitchFamily="34" charset="0"/>
                        </a:rPr>
                        <a:t>-150.000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1" u="none" strike="noStrike" dirty="0">
                          <a:solidFill>
                            <a:srgbClr val="002060"/>
                          </a:solidFill>
                          <a:effectLst/>
                          <a:latin typeface="Calibri" panose="020F0502020204030204" pitchFamily="34" charset="0"/>
                          <a:cs typeface="Calibri" panose="020F0502020204030204" pitchFamily="34" charset="0"/>
                        </a:rPr>
                        <a:t>-38.155</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849463795"/>
                  </a:ext>
                </a:extLst>
              </a:tr>
              <a:tr h="230550">
                <a:tc>
                  <a:txBody>
                    <a:bodyPr/>
                    <a:lstStyle/>
                    <a:p>
                      <a:pPr algn="l" fontAlgn="b"/>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43810434"/>
                  </a:ext>
                </a:extLst>
              </a:tr>
              <a:tr h="455044">
                <a:tc>
                  <a:txBody>
                    <a:bodyPr/>
                    <a:lstStyle/>
                    <a:p>
                      <a:pPr algn="ctr" fontAlgn="ctr"/>
                      <a:r>
                        <a:rPr lang="hr-HR" sz="1400" b="1" i="0" u="none" strike="noStrike" dirty="0">
                          <a:solidFill>
                            <a:srgbClr val="002060"/>
                          </a:solidFill>
                          <a:effectLst/>
                          <a:latin typeface="Calibri" panose="020F0502020204030204" pitchFamily="34" charset="0"/>
                          <a:cs typeface="Calibri" panose="020F0502020204030204" pitchFamily="34" charset="0"/>
                        </a:rPr>
                        <a:t>VIŠAK/MANJAK</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Izvršenje</a:t>
                      </a:r>
                      <a:b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b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za 1.-6.2021.</a:t>
                      </a: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Financijski plan za 2022.</a:t>
                      </a: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Izvršenje za 1.-6.2022.</a:t>
                      </a: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8444001"/>
                  </a:ext>
                </a:extLst>
              </a:tr>
              <a:tr h="455044">
                <a:tc>
                  <a:txBody>
                    <a:bodyPr/>
                    <a:lstStyle/>
                    <a:p>
                      <a:pPr algn="l" fontAlgn="ctr"/>
                      <a:r>
                        <a:rPr lang="hr-HR" sz="1400" b="1" i="0" u="none" strike="noStrike" dirty="0">
                          <a:solidFill>
                            <a:srgbClr val="002060"/>
                          </a:solidFill>
                          <a:effectLst/>
                          <a:latin typeface="Calibri" panose="020F0502020204030204" pitchFamily="34" charset="0"/>
                          <a:cs typeface="Calibri" panose="020F0502020204030204" pitchFamily="34" charset="0"/>
                        </a:rPr>
                        <a:t>UKUPAN DONOS VIŠKA IZ PRETHODNE(IH) GODINA</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89.000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150.000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hr-HR" sz="1400" b="0" i="0" u="none" strike="noStrike" dirty="0">
                          <a:solidFill>
                            <a:srgbClr val="002060"/>
                          </a:solidFill>
                          <a:effectLst/>
                          <a:latin typeface="Calibri" panose="020F0502020204030204" pitchFamily="34" charset="0"/>
                          <a:cs typeface="Calibri" panose="020F0502020204030204" pitchFamily="34" charset="0"/>
                        </a:rPr>
                        <a:t>-</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00357958"/>
                  </a:ext>
                </a:extLst>
              </a:tr>
              <a:tr h="455044">
                <a:tc>
                  <a:txBody>
                    <a:bodyPr/>
                    <a:lstStyle/>
                    <a:p>
                      <a:pPr algn="l" fontAlgn="ctr"/>
                      <a:r>
                        <a:rPr lang="hr-HR" sz="1400" b="1" i="0" u="none" strike="noStrike" dirty="0">
                          <a:solidFill>
                            <a:srgbClr val="002060"/>
                          </a:solidFill>
                          <a:effectLst/>
                          <a:latin typeface="Calibri" panose="020F0502020204030204" pitchFamily="34" charset="0"/>
                          <a:cs typeface="Calibri" panose="020F0502020204030204" pitchFamily="34" charset="0"/>
                        </a:rPr>
                        <a:t>DIO VIŠKA IZ PRETHODNE(IH) GODINA KOJI SE RASPOREDIO/POTROŠIO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44.500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150.000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1" i="0" u="none" strike="noStrike" dirty="0">
                          <a:solidFill>
                            <a:srgbClr val="002060"/>
                          </a:solidFill>
                          <a:effectLst/>
                          <a:latin typeface="Calibri" panose="020F0502020204030204" pitchFamily="34" charset="0"/>
                          <a:cs typeface="Calibri" panose="020F0502020204030204" pitchFamily="34" charset="0"/>
                        </a:rPr>
                        <a:t>120.200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083582762"/>
                  </a:ext>
                </a:extLst>
              </a:tr>
              <a:tr h="230550">
                <a:tc>
                  <a:txBody>
                    <a:bodyPr/>
                    <a:lstStyle/>
                    <a:p>
                      <a:pPr algn="l" fontAlgn="b"/>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23983881"/>
                  </a:ext>
                </a:extLst>
              </a:tr>
              <a:tr h="455044">
                <a:tc>
                  <a:txBody>
                    <a:bodyPr/>
                    <a:lstStyle/>
                    <a:p>
                      <a:pPr algn="ctr" fontAlgn="ctr"/>
                      <a:r>
                        <a:rPr lang="hr-HR" sz="1400" b="1" i="0" u="none" strike="noStrike" dirty="0">
                          <a:solidFill>
                            <a:srgbClr val="002060"/>
                          </a:solidFill>
                          <a:effectLst/>
                          <a:latin typeface="Calibri" panose="020F0502020204030204" pitchFamily="34" charset="0"/>
                          <a:cs typeface="Calibri" panose="020F0502020204030204" pitchFamily="34" charset="0"/>
                        </a:rPr>
                        <a:t>RAČUN FINANCIRANJA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Izvršenje</a:t>
                      </a:r>
                      <a:b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b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za 1.-6.2021.</a:t>
                      </a: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Financijski plan za 2022.</a:t>
                      </a: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hr-HR" sz="1400" b="1"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Izvršenje za 1.-6.2022.</a:t>
                      </a:r>
                      <a:endParaRPr lang="hr-HR" sz="1400" dirty="0">
                        <a:solidFill>
                          <a:srgbClr val="00206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6024410"/>
                  </a:ext>
                </a:extLst>
              </a:tr>
              <a:tr h="455044">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8  PRIMICI OD FINANCIJSKE IMOVINE I ZADUŽIVANJA</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84066431"/>
                  </a:ext>
                </a:extLst>
              </a:tr>
              <a:tr h="455044">
                <a:tc>
                  <a:txBody>
                    <a:bodyPr/>
                    <a:lstStyle/>
                    <a:p>
                      <a:pPr algn="l" fontAlgn="ctr"/>
                      <a:r>
                        <a:rPr lang="pl-PL" sz="1400" b="0" i="0" u="none" strike="noStrike" dirty="0">
                          <a:solidFill>
                            <a:srgbClr val="002060"/>
                          </a:solidFill>
                          <a:effectLst/>
                          <a:latin typeface="Calibri" panose="020F0502020204030204" pitchFamily="34" charset="0"/>
                          <a:cs typeface="Calibri" panose="020F0502020204030204" pitchFamily="34" charset="0"/>
                        </a:rPr>
                        <a:t>5  IZDACI ZA FINANCIJSKU IMOVINU I OTPLATE ZAJMOVA</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95640046"/>
                  </a:ext>
                </a:extLst>
              </a:tr>
              <a:tr h="230550">
                <a:tc>
                  <a:txBody>
                    <a:bodyPr/>
                    <a:lstStyle/>
                    <a:p>
                      <a:pPr algn="l" fontAlgn="ctr"/>
                      <a:r>
                        <a:rPr lang="hr-HR" sz="1400" b="1" i="1" u="none" strike="noStrike">
                          <a:solidFill>
                            <a:srgbClr val="002060"/>
                          </a:solidFill>
                          <a:effectLst/>
                          <a:latin typeface="Calibri" panose="020F0502020204030204" pitchFamily="34" charset="0"/>
                          <a:cs typeface="Calibri" panose="020F0502020204030204" pitchFamily="34" charset="0"/>
                        </a:rPr>
                        <a:t>NETO FINANCIRANJE</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330950374"/>
                  </a:ext>
                </a:extLst>
              </a:tr>
              <a:tr h="232268">
                <a:tc>
                  <a:txBody>
                    <a:bodyPr/>
                    <a:lstStyle/>
                    <a:p>
                      <a:pPr algn="l" fontAlgn="b"/>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hr-HR" sz="1400" b="0" i="0" u="none" strike="noStrike" dirty="0">
                          <a:solidFill>
                            <a:srgbClr val="002060"/>
                          </a:solidFill>
                          <a:effectLst/>
                          <a:latin typeface="Calibri" panose="020F0502020204030204" pitchFamily="34" charset="0"/>
                          <a:cs typeface="Calibri" panose="020F0502020204030204" pitchFamily="34" charset="0"/>
                        </a:rPr>
                        <a:t> </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65505617"/>
                  </a:ext>
                </a:extLst>
              </a:tr>
              <a:tr h="230550">
                <a:tc>
                  <a:txBody>
                    <a:bodyPr/>
                    <a:lstStyle/>
                    <a:p>
                      <a:pPr algn="l" fontAlgn="ctr"/>
                      <a:r>
                        <a:rPr lang="pt-BR" sz="1400" b="1" i="0" u="none" strike="noStrike">
                          <a:solidFill>
                            <a:srgbClr val="002060"/>
                          </a:solidFill>
                          <a:effectLst/>
                          <a:latin typeface="Calibri" panose="020F0502020204030204" pitchFamily="34" charset="0"/>
                          <a:cs typeface="Calibri" panose="020F0502020204030204" pitchFamily="34" charset="0"/>
                        </a:rPr>
                        <a:t>VIŠAK I MANJAK+NETO FINANCIRANJE</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0" i="0" u="none" strike="noStrike">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hr-HR" sz="1400" b="0" i="0" u="none" strike="noStrike" dirty="0">
                          <a:solidFill>
                            <a:srgbClr val="002060"/>
                          </a:solidFill>
                          <a:effectLst/>
                          <a:latin typeface="Calibri" panose="020F0502020204030204" pitchFamily="34" charset="0"/>
                          <a:cs typeface="Calibri" panose="020F0502020204030204" pitchFamily="34" charset="0"/>
                        </a:rPr>
                        <a:t>0</a:t>
                      </a:r>
                    </a:p>
                  </a:txBody>
                  <a:tcPr marL="5755" marR="5755" marT="5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681093923"/>
                  </a:ext>
                </a:extLst>
              </a:tr>
              <a:tr h="230550">
                <a:tc>
                  <a:txBody>
                    <a:bodyPr/>
                    <a:lstStyle/>
                    <a:p>
                      <a:pPr algn="l" fontAlgn="b"/>
                      <a:endParaRPr lang="hr-HR" sz="1400" b="0" i="0" u="none" strike="noStrike" dirty="0">
                        <a:solidFill>
                          <a:srgbClr val="002060"/>
                        </a:solidFill>
                        <a:effectLst/>
                        <a:latin typeface="Calibri" panose="020F0502020204030204" pitchFamily="34" charset="0"/>
                        <a:cs typeface="Calibri" panose="020F0502020204030204" pitchFamily="34" charset="0"/>
                      </a:endParaRPr>
                    </a:p>
                  </a:txBody>
                  <a:tcPr marL="5755" marR="5755" marT="575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hr-HR" sz="1400" b="0" i="0" u="none" strike="noStrike">
                        <a:solidFill>
                          <a:srgbClr val="002060"/>
                        </a:solidFill>
                        <a:effectLst/>
                        <a:latin typeface="Calibri" panose="020F0502020204030204" pitchFamily="34" charset="0"/>
                        <a:cs typeface="Calibri" panose="020F0502020204030204" pitchFamily="34" charset="0"/>
                      </a:endParaRPr>
                    </a:p>
                  </a:txBody>
                  <a:tcPr marL="5755" marR="5755" marT="575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hr-HR" sz="1400" b="0" i="0" u="none" strike="noStrike">
                        <a:solidFill>
                          <a:srgbClr val="002060"/>
                        </a:solidFill>
                        <a:effectLst/>
                        <a:latin typeface="Calibri" panose="020F0502020204030204" pitchFamily="34" charset="0"/>
                        <a:cs typeface="Calibri" panose="020F0502020204030204" pitchFamily="34" charset="0"/>
                      </a:endParaRPr>
                    </a:p>
                  </a:txBody>
                  <a:tcPr marL="5755" marR="5755" marT="575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hr-HR" sz="1400" b="0" i="0" u="none" strike="noStrike" dirty="0">
                        <a:solidFill>
                          <a:srgbClr val="002060"/>
                        </a:solidFill>
                        <a:effectLst/>
                        <a:latin typeface="Calibri" panose="020F0502020204030204" pitchFamily="34" charset="0"/>
                        <a:cs typeface="Calibri" panose="020F0502020204030204" pitchFamily="34" charset="0"/>
                      </a:endParaRPr>
                    </a:p>
                  </a:txBody>
                  <a:tcPr marL="5755" marR="5755" marT="575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655571784"/>
                  </a:ext>
                </a:extLst>
              </a:tr>
            </a:tbl>
          </a:graphicData>
        </a:graphic>
      </p:graphicFrame>
      <p:sp>
        <p:nvSpPr>
          <p:cNvPr id="4" name="Oval 3">
            <a:extLst>
              <a:ext uri="{FF2B5EF4-FFF2-40B4-BE49-F238E27FC236}">
                <a16:creationId xmlns:a16="http://schemas.microsoft.com/office/drawing/2014/main" id="{04E18F4D-9788-4E68-8F31-C43D5A33E438}"/>
              </a:ext>
            </a:extLst>
          </p:cNvPr>
          <p:cNvSpPr/>
          <p:nvPr/>
        </p:nvSpPr>
        <p:spPr>
          <a:xfrm>
            <a:off x="6876256" y="692696"/>
            <a:ext cx="2088232" cy="576064"/>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hr-HR"/>
          </a:p>
        </p:txBody>
      </p:sp>
      <p:sp>
        <p:nvSpPr>
          <p:cNvPr id="6" name="TextBox 5">
            <a:extLst>
              <a:ext uri="{FF2B5EF4-FFF2-40B4-BE49-F238E27FC236}">
                <a16:creationId xmlns:a16="http://schemas.microsoft.com/office/drawing/2014/main" id="{807CE3CC-5E77-49CD-9666-716DBCC1B4F6}"/>
              </a:ext>
            </a:extLst>
          </p:cNvPr>
          <p:cNvSpPr txBox="1"/>
          <p:nvPr/>
        </p:nvSpPr>
        <p:spPr>
          <a:xfrm>
            <a:off x="457200" y="1961976"/>
            <a:ext cx="1738536" cy="3477875"/>
          </a:xfrm>
          <a:prstGeom prst="rect">
            <a:avLst/>
          </a:prstGeom>
          <a:noFill/>
        </p:spPr>
        <p:txBody>
          <a:bodyPr wrap="square">
            <a:spAutoFit/>
          </a:bodyPr>
          <a:lstStyle/>
          <a:p>
            <a:pPr marL="0" indent="0">
              <a:buNone/>
            </a:pPr>
            <a:r>
              <a:rPr lang="hr-HR" sz="2000" dirty="0"/>
              <a:t>Kod polugodišnjeg izvještaja o izvršenju uspoređuje se </a:t>
            </a:r>
            <a:r>
              <a:rPr lang="hr-HR" sz="2000" b="1" dirty="0"/>
              <a:t>polugodišnje izvršenje u odnosu na godišnji financijski plan</a:t>
            </a:r>
          </a:p>
        </p:txBody>
      </p:sp>
    </p:spTree>
    <p:extLst>
      <p:ext uri="{BB962C8B-B14F-4D97-AF65-F5344CB8AC3E}">
        <p14:creationId xmlns:p14="http://schemas.microsoft.com/office/powerpoint/2010/main" val="218625499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EAE67AC-F51F-4045-9F64-33A2B62509A4}"/>
              </a:ext>
            </a:extLst>
          </p:cNvPr>
          <p:cNvSpPr>
            <a:spLocks noGrp="1"/>
          </p:cNvSpPr>
          <p:nvPr>
            <p:ph type="title"/>
          </p:nvPr>
        </p:nvSpPr>
        <p:spPr/>
        <p:txBody>
          <a:bodyPr>
            <a:normAutofit fontScale="90000"/>
          </a:bodyPr>
          <a:lstStyle/>
          <a:p>
            <a:r>
              <a:rPr lang="hr-HR" dirty="0"/>
              <a:t/>
            </a:r>
            <a:br>
              <a:rPr lang="hr-HR" dirty="0"/>
            </a:br>
            <a:r>
              <a:rPr lang="hr-HR" sz="3600" b="1" dirty="0"/>
              <a:t>PRIHODI I RASHODI PREMA EKONOMSKOJ KLASIFIKACIJI</a:t>
            </a:r>
            <a:r>
              <a:rPr lang="hr-HR" dirty="0"/>
              <a:t/>
            </a:r>
            <a:br>
              <a:rPr lang="hr-HR" dirty="0"/>
            </a:br>
            <a:endParaRPr lang="hr-HR" dirty="0"/>
          </a:p>
        </p:txBody>
      </p:sp>
      <p:sp>
        <p:nvSpPr>
          <p:cNvPr id="5" name="Content Placeholder 4">
            <a:extLst>
              <a:ext uri="{FF2B5EF4-FFF2-40B4-BE49-F238E27FC236}">
                <a16:creationId xmlns:a16="http://schemas.microsoft.com/office/drawing/2014/main" id="{116D94C3-4DE8-4D2C-82F5-39058AF38C02}"/>
              </a:ext>
            </a:extLst>
          </p:cNvPr>
          <p:cNvSpPr>
            <a:spLocks noGrp="1"/>
          </p:cNvSpPr>
          <p:nvPr>
            <p:ph sz="half" idx="1"/>
          </p:nvPr>
        </p:nvSpPr>
        <p:spPr/>
        <p:txBody>
          <a:bodyPr/>
          <a:lstStyle/>
          <a:p>
            <a:endParaRPr lang="hr-HR" dirty="0"/>
          </a:p>
          <a:p>
            <a:r>
              <a:rPr lang="hr-HR" dirty="0"/>
              <a:t>Ekonomska klasifikacija je prikaz prihoda i primitaka po prirodnim vrstama te rashoda i izdataka prema ekonomskoj namjeni kojoj služe.</a:t>
            </a:r>
          </a:p>
          <a:p>
            <a:endParaRPr lang="hr-HR" dirty="0"/>
          </a:p>
          <a:p>
            <a:endParaRPr lang="hr-HR" dirty="0"/>
          </a:p>
        </p:txBody>
      </p:sp>
      <p:sp>
        <p:nvSpPr>
          <p:cNvPr id="6" name="Content Placeholder 5">
            <a:extLst>
              <a:ext uri="{FF2B5EF4-FFF2-40B4-BE49-F238E27FC236}">
                <a16:creationId xmlns:a16="http://schemas.microsoft.com/office/drawing/2014/main" id="{8D549E02-362E-42C0-B7B7-9AF592FB0EE0}"/>
              </a:ext>
            </a:extLst>
          </p:cNvPr>
          <p:cNvSpPr>
            <a:spLocks noGrp="1"/>
          </p:cNvSpPr>
          <p:nvPr>
            <p:ph sz="half" idx="2"/>
          </p:nvPr>
        </p:nvSpPr>
        <p:spPr/>
        <p:txBody>
          <a:bodyPr>
            <a:normAutofit/>
          </a:bodyPr>
          <a:lstStyle/>
          <a:p>
            <a:r>
              <a:rPr lang="hr-HR" sz="2000" dirty="0">
                <a:effectLst/>
                <a:ea typeface="Calibri" panose="020F0502020204030204" pitchFamily="34" charset="0"/>
              </a:rPr>
              <a:t>Računskim planom proračuna utvrđene su brojčane oznake i nazivi razreda, skupina, podskupina, odjeljaka i osnovnih računa.</a:t>
            </a:r>
            <a:endParaRPr lang="hr-HR" sz="2000" dirty="0">
              <a:ea typeface="Calibri" panose="020F0502020204030204" pitchFamily="34" charset="0"/>
            </a:endParaRPr>
          </a:p>
          <a:p>
            <a:r>
              <a:rPr lang="hr-HR" sz="2000" dirty="0"/>
              <a:t>U izvještaju o izvršenju se prihodi i primici, rashodi i izdaci iskazuju do razine odjeljka računskog plana </a:t>
            </a:r>
          </a:p>
          <a:p>
            <a:r>
              <a:rPr lang="hr-HR" sz="2000" b="1" dirty="0"/>
              <a:t>Potrebno je navoditi naziv razreda, skupine, podskupine i odjeljka kako je propisano računskim planom</a:t>
            </a:r>
          </a:p>
          <a:p>
            <a:r>
              <a:rPr lang="hr-HR" sz="2000" dirty="0"/>
              <a:t>Ne smije se proizvoljno određivati naziv pozicija</a:t>
            </a:r>
          </a:p>
        </p:txBody>
      </p:sp>
    </p:spTree>
    <p:extLst>
      <p:ext uri="{BB962C8B-B14F-4D97-AF65-F5344CB8AC3E}">
        <p14:creationId xmlns:p14="http://schemas.microsoft.com/office/powerpoint/2010/main" val="364809392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FCA7C-0040-449E-A1F2-B6B34FA5EC69}"/>
              </a:ext>
            </a:extLst>
          </p:cNvPr>
          <p:cNvSpPr>
            <a:spLocks noGrp="1"/>
          </p:cNvSpPr>
          <p:nvPr>
            <p:ph type="title"/>
          </p:nvPr>
        </p:nvSpPr>
        <p:spPr>
          <a:xfrm>
            <a:off x="457200" y="533400"/>
            <a:ext cx="8229600" cy="591344"/>
          </a:xfrm>
        </p:spPr>
        <p:txBody>
          <a:bodyPr>
            <a:normAutofit fontScale="90000"/>
          </a:bodyPr>
          <a:lstStyle/>
          <a:p>
            <a:r>
              <a:rPr lang="hr-HR" sz="3200" b="1" dirty="0"/>
              <a:t>PLANIRANJE PRIHODA PO EKONOMSKOJ KLASIFIKACIJI</a:t>
            </a:r>
          </a:p>
        </p:txBody>
      </p:sp>
      <p:graphicFrame>
        <p:nvGraphicFramePr>
          <p:cNvPr id="4" name="Content Placeholder 3">
            <a:extLst>
              <a:ext uri="{FF2B5EF4-FFF2-40B4-BE49-F238E27FC236}">
                <a16:creationId xmlns:a16="http://schemas.microsoft.com/office/drawing/2014/main" id="{6B5112CD-C247-45C3-80B5-1BADB30ED4A4}"/>
              </a:ext>
            </a:extLst>
          </p:cNvPr>
          <p:cNvGraphicFramePr>
            <a:graphicFrameLocks noGrp="1"/>
          </p:cNvGraphicFramePr>
          <p:nvPr>
            <p:ph idx="1"/>
            <p:extLst>
              <p:ext uri="{D42A27DB-BD31-4B8C-83A1-F6EECF244321}">
                <p14:modId xmlns:p14="http://schemas.microsoft.com/office/powerpoint/2010/main" val="1317399618"/>
              </p:ext>
            </p:extLst>
          </p:nvPr>
        </p:nvGraphicFramePr>
        <p:xfrm>
          <a:off x="251520" y="1124744"/>
          <a:ext cx="8712968" cy="5305621"/>
        </p:xfrm>
        <a:graphic>
          <a:graphicData uri="http://schemas.openxmlformats.org/drawingml/2006/table">
            <a:tbl>
              <a:tblPr/>
              <a:tblGrid>
                <a:gridCol w="789098">
                  <a:extLst>
                    <a:ext uri="{9D8B030D-6E8A-4147-A177-3AD203B41FA5}">
                      <a16:colId xmlns:a16="http://schemas.microsoft.com/office/drawing/2014/main" val="1476878952"/>
                    </a:ext>
                  </a:extLst>
                </a:gridCol>
                <a:gridCol w="3803019">
                  <a:extLst>
                    <a:ext uri="{9D8B030D-6E8A-4147-A177-3AD203B41FA5}">
                      <a16:colId xmlns:a16="http://schemas.microsoft.com/office/drawing/2014/main" val="645544523"/>
                    </a:ext>
                  </a:extLst>
                </a:gridCol>
                <a:gridCol w="1373617">
                  <a:extLst>
                    <a:ext uri="{9D8B030D-6E8A-4147-A177-3AD203B41FA5}">
                      <a16:colId xmlns:a16="http://schemas.microsoft.com/office/drawing/2014/main" val="2001846565"/>
                    </a:ext>
                  </a:extLst>
                </a:gridCol>
                <a:gridCol w="1373617">
                  <a:extLst>
                    <a:ext uri="{9D8B030D-6E8A-4147-A177-3AD203B41FA5}">
                      <a16:colId xmlns:a16="http://schemas.microsoft.com/office/drawing/2014/main" val="2921248128"/>
                    </a:ext>
                  </a:extLst>
                </a:gridCol>
                <a:gridCol w="1373617">
                  <a:extLst>
                    <a:ext uri="{9D8B030D-6E8A-4147-A177-3AD203B41FA5}">
                      <a16:colId xmlns:a16="http://schemas.microsoft.com/office/drawing/2014/main" val="1312482877"/>
                    </a:ext>
                  </a:extLst>
                </a:gridCol>
              </a:tblGrid>
              <a:tr h="611539">
                <a:tc>
                  <a:txBody>
                    <a:bodyPr/>
                    <a:lstStyle/>
                    <a:p>
                      <a:pPr algn="ctr" fontAlgn="ctr"/>
                      <a:r>
                        <a:rPr lang="hr-HR" sz="1400" b="1" i="0" u="none" strike="noStrike" dirty="0">
                          <a:solidFill>
                            <a:srgbClr val="002060"/>
                          </a:solidFill>
                          <a:effectLst/>
                          <a:latin typeface="Calibri" panose="020F0502020204030204" pitchFamily="34" charset="0"/>
                        </a:rPr>
                        <a:t>Račun prihoda/</a:t>
                      </a:r>
                      <a:br>
                        <a:rPr lang="hr-HR" sz="1400" b="1" i="0" u="none" strike="noStrike" dirty="0">
                          <a:solidFill>
                            <a:srgbClr val="002060"/>
                          </a:solidFill>
                          <a:effectLst/>
                          <a:latin typeface="Calibri" panose="020F0502020204030204" pitchFamily="34" charset="0"/>
                        </a:rPr>
                      </a:br>
                      <a:r>
                        <a:rPr lang="hr-HR" sz="1400" b="1" i="0" u="none" strike="noStrike" dirty="0">
                          <a:solidFill>
                            <a:srgbClr val="002060"/>
                          </a:solidFill>
                          <a:effectLst/>
                          <a:latin typeface="Calibri" panose="020F0502020204030204" pitchFamily="34" charset="0"/>
                        </a:rPr>
                        <a:t>primitka </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1">
                        <a:lumMod val="40000"/>
                        <a:lumOff val="60000"/>
                      </a:schemeClr>
                    </a:solidFill>
                  </a:tcPr>
                </a:tc>
                <a:tc>
                  <a:txBody>
                    <a:bodyPr/>
                    <a:lstStyle/>
                    <a:p>
                      <a:pPr algn="ctr" fontAlgn="ctr"/>
                      <a:r>
                        <a:rPr lang="hr-HR" sz="1400" b="1" i="0" u="none" strike="noStrike" dirty="0">
                          <a:solidFill>
                            <a:srgbClr val="002060"/>
                          </a:solidFill>
                          <a:effectLst/>
                          <a:latin typeface="Calibri" panose="020F0502020204030204" pitchFamily="34" charset="0"/>
                        </a:rPr>
                        <a:t>Naziv računa</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1">
                        <a:lumMod val="40000"/>
                        <a:lumOff val="60000"/>
                      </a:schemeClr>
                    </a:solidFill>
                  </a:tcPr>
                </a:tc>
                <a:tc>
                  <a:txBody>
                    <a:bodyPr/>
                    <a:lstStyle/>
                    <a:p>
                      <a:pPr algn="ctr" fontAlgn="ctr"/>
                      <a:r>
                        <a:rPr lang="hr-HR" sz="1400" b="1" i="0" u="none" strike="noStrike" dirty="0">
                          <a:solidFill>
                            <a:srgbClr val="002060"/>
                          </a:solidFill>
                          <a:effectLst/>
                          <a:latin typeface="Calibri" panose="020F0502020204030204" pitchFamily="34" charset="0"/>
                        </a:rPr>
                        <a:t>Prijedlog plana za 2022.</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1">
                        <a:lumMod val="40000"/>
                        <a:lumOff val="60000"/>
                      </a:schemeClr>
                    </a:solidFill>
                  </a:tcPr>
                </a:tc>
                <a:tc>
                  <a:txBody>
                    <a:bodyPr/>
                    <a:lstStyle/>
                    <a:p>
                      <a:pPr algn="ctr" fontAlgn="ctr"/>
                      <a:r>
                        <a:rPr lang="hr-HR" sz="1400" b="1" i="0" u="none" strike="noStrike" dirty="0">
                          <a:solidFill>
                            <a:srgbClr val="002060"/>
                          </a:solidFill>
                          <a:effectLst/>
                          <a:latin typeface="Calibri" panose="020F0502020204030204" pitchFamily="34" charset="0"/>
                        </a:rPr>
                        <a:t>Prijedlog plana za 2023.</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1">
                        <a:lumMod val="40000"/>
                        <a:lumOff val="60000"/>
                      </a:schemeClr>
                    </a:solidFill>
                  </a:tcPr>
                </a:tc>
                <a:tc>
                  <a:txBody>
                    <a:bodyPr/>
                    <a:lstStyle/>
                    <a:p>
                      <a:pPr algn="ctr" fontAlgn="ctr"/>
                      <a:r>
                        <a:rPr lang="hr-HR" sz="1400" b="1" i="0" u="none" strike="noStrike" dirty="0">
                          <a:solidFill>
                            <a:srgbClr val="002060"/>
                          </a:solidFill>
                          <a:effectLst/>
                          <a:latin typeface="Calibri" panose="020F0502020204030204" pitchFamily="34" charset="0"/>
                        </a:rPr>
                        <a:t>Prijedlog plana za 2024.</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924395696"/>
                  </a:ext>
                </a:extLst>
              </a:tr>
              <a:tr h="438304">
                <a:tc>
                  <a:txBody>
                    <a:bodyPr/>
                    <a:lstStyle/>
                    <a:p>
                      <a:pPr algn="l" fontAlgn="ctr"/>
                      <a:r>
                        <a:rPr lang="hr-HR" sz="1400" b="1" i="0" u="none" strike="noStrike" dirty="0">
                          <a:solidFill>
                            <a:srgbClr val="002060"/>
                          </a:solidFill>
                          <a:effectLst/>
                          <a:latin typeface="Calibri" panose="020F0502020204030204" pitchFamily="34" charset="0"/>
                        </a:rPr>
                        <a:t>63</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l" fontAlgn="ctr"/>
                      <a:r>
                        <a:rPr lang="hr-HR" sz="1400" b="1" i="0" u="none" strike="noStrike" dirty="0">
                          <a:solidFill>
                            <a:srgbClr val="002060"/>
                          </a:solidFill>
                          <a:effectLst/>
                          <a:latin typeface="Calibri" panose="020F0502020204030204" pitchFamily="34" charset="0"/>
                        </a:rPr>
                        <a:t>Pomoći iz inozemstva i od subjekata unutar općeg proračuna</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r" fontAlgn="ctr"/>
                      <a:r>
                        <a:rPr lang="hr-HR" sz="1400" b="1" i="0" u="none" strike="noStrike" dirty="0">
                          <a:solidFill>
                            <a:srgbClr val="002060"/>
                          </a:solidFill>
                          <a:effectLst/>
                          <a:latin typeface="Calibri" panose="020F0502020204030204" pitchFamily="34" charset="0"/>
                        </a:rPr>
                        <a:t>3.786.700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r" fontAlgn="ctr"/>
                      <a:r>
                        <a:rPr lang="hr-HR" sz="1400" b="1" i="0" u="none" strike="noStrike" dirty="0">
                          <a:solidFill>
                            <a:srgbClr val="002060"/>
                          </a:solidFill>
                          <a:effectLst/>
                          <a:latin typeface="Calibri" panose="020F0502020204030204" pitchFamily="34" charset="0"/>
                        </a:rPr>
                        <a:t>3.873.700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r" fontAlgn="ctr"/>
                      <a:r>
                        <a:rPr lang="hr-HR" sz="1400" b="1" i="0" u="none" strike="noStrike" dirty="0">
                          <a:solidFill>
                            <a:srgbClr val="002060"/>
                          </a:solidFill>
                          <a:effectLst/>
                          <a:latin typeface="Calibri" panose="020F0502020204030204" pitchFamily="34" charset="0"/>
                        </a:rPr>
                        <a:t>3.953.700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40925805"/>
                  </a:ext>
                </a:extLst>
              </a:tr>
              <a:tr h="438304">
                <a:tc>
                  <a:txBody>
                    <a:bodyPr/>
                    <a:lstStyle/>
                    <a:p>
                      <a:pPr algn="l" fontAlgn="ctr"/>
                      <a:r>
                        <a:rPr lang="hr-HR" sz="1400" b="0" i="0" u="none" strike="noStrike" dirty="0">
                          <a:solidFill>
                            <a:srgbClr val="002060"/>
                          </a:solidFill>
                          <a:effectLst/>
                          <a:latin typeface="Calibri" panose="020F0502020204030204" pitchFamily="34" charset="0"/>
                        </a:rPr>
                        <a:t>636</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l" fontAlgn="ctr"/>
                      <a:r>
                        <a:rPr lang="hr-HR" sz="1400" b="0" i="0" u="none" strike="noStrike" dirty="0">
                          <a:solidFill>
                            <a:srgbClr val="002060"/>
                          </a:solidFill>
                          <a:effectLst/>
                          <a:latin typeface="Calibri" panose="020F0502020204030204" pitchFamily="34" charset="0"/>
                        </a:rPr>
                        <a:t>Pomoći proračunskim korisnicima iz proračuna koji im nije nadležan</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fontAlgn="ctr"/>
                      <a:r>
                        <a:rPr lang="hr-HR" sz="1400" b="0" i="0" u="none" strike="noStrike" dirty="0">
                          <a:solidFill>
                            <a:srgbClr val="002060"/>
                          </a:solidFill>
                          <a:effectLst/>
                          <a:latin typeface="Calibri" panose="020F0502020204030204" pitchFamily="34" charset="0"/>
                        </a:rPr>
                        <a:t>3.786.700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l" fontAlgn="ctr"/>
                      <a:r>
                        <a:rPr lang="hr-HR" sz="1400" b="0" i="0" u="none" strike="noStrike" dirty="0">
                          <a:solidFill>
                            <a:srgbClr val="002060"/>
                          </a:solidFill>
                          <a:effectLst/>
                          <a:latin typeface="Calibri" panose="020F0502020204030204" pitchFamily="34" charset="0"/>
                        </a:rPr>
                        <a:t> </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l" fontAlgn="ctr"/>
                      <a:r>
                        <a:rPr lang="hr-HR" sz="1400" b="0" i="0" u="none" strike="noStrike" dirty="0">
                          <a:solidFill>
                            <a:srgbClr val="002060"/>
                          </a:solidFill>
                          <a:effectLst/>
                          <a:latin typeface="Calibri" panose="020F0502020204030204" pitchFamily="34" charset="0"/>
                        </a:rPr>
                        <a:t> </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54787355"/>
                  </a:ext>
                </a:extLst>
              </a:tr>
              <a:tr h="535009">
                <a:tc>
                  <a:txBody>
                    <a:bodyPr/>
                    <a:lstStyle/>
                    <a:p>
                      <a:pPr algn="l" fontAlgn="ctr"/>
                      <a:r>
                        <a:rPr lang="hr-HR" sz="1400" b="1" i="0" u="none" strike="noStrike" dirty="0">
                          <a:solidFill>
                            <a:srgbClr val="002060"/>
                          </a:solidFill>
                          <a:effectLst/>
                          <a:latin typeface="Calibri" panose="020F0502020204030204" pitchFamily="34" charset="0"/>
                        </a:rPr>
                        <a:t>65</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l" fontAlgn="ctr"/>
                      <a:r>
                        <a:rPr lang="hr-HR" sz="1400" b="1" i="0" u="none" strike="noStrike" dirty="0">
                          <a:solidFill>
                            <a:srgbClr val="002060"/>
                          </a:solidFill>
                          <a:effectLst/>
                          <a:latin typeface="Calibri" panose="020F0502020204030204" pitchFamily="34" charset="0"/>
                        </a:rPr>
                        <a:t>Prihodi od upravnih i administrativnih pristojbi, pristojbi po posebnim propisima i naknada</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r" fontAlgn="ctr"/>
                      <a:r>
                        <a:rPr lang="hr-HR" sz="1400" b="1" i="0" u="none" strike="noStrike" dirty="0">
                          <a:solidFill>
                            <a:srgbClr val="002060"/>
                          </a:solidFill>
                          <a:effectLst/>
                          <a:latin typeface="Calibri" panose="020F0502020204030204" pitchFamily="34" charset="0"/>
                        </a:rPr>
                        <a:t>239.300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r" fontAlgn="ctr"/>
                      <a:r>
                        <a:rPr lang="hr-HR" sz="1400" b="1" i="0" u="none" strike="noStrike" dirty="0">
                          <a:solidFill>
                            <a:srgbClr val="002060"/>
                          </a:solidFill>
                          <a:effectLst/>
                          <a:latin typeface="Calibri" panose="020F0502020204030204" pitchFamily="34" charset="0"/>
                        </a:rPr>
                        <a:t>239.300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r" fontAlgn="ctr"/>
                      <a:r>
                        <a:rPr lang="hr-HR" sz="1400" b="1" i="0" u="none" strike="noStrike" dirty="0">
                          <a:solidFill>
                            <a:srgbClr val="002060"/>
                          </a:solidFill>
                          <a:effectLst/>
                          <a:latin typeface="Calibri" panose="020F0502020204030204" pitchFamily="34" charset="0"/>
                        </a:rPr>
                        <a:t>228.900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91881376"/>
                  </a:ext>
                </a:extLst>
              </a:tr>
              <a:tr h="219152">
                <a:tc>
                  <a:txBody>
                    <a:bodyPr/>
                    <a:lstStyle/>
                    <a:p>
                      <a:pPr algn="l" fontAlgn="ctr"/>
                      <a:r>
                        <a:rPr lang="hr-HR" sz="1400" b="0" i="0" u="none" strike="noStrike" dirty="0">
                          <a:solidFill>
                            <a:srgbClr val="002060"/>
                          </a:solidFill>
                          <a:effectLst/>
                          <a:latin typeface="Calibri" panose="020F0502020204030204" pitchFamily="34" charset="0"/>
                        </a:rPr>
                        <a:t>652</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l" fontAlgn="ctr"/>
                      <a:r>
                        <a:rPr lang="hr-HR" sz="1400" b="0" i="0" u="none" strike="noStrike" dirty="0">
                          <a:solidFill>
                            <a:srgbClr val="002060"/>
                          </a:solidFill>
                          <a:effectLst/>
                          <a:latin typeface="Calibri" panose="020F0502020204030204" pitchFamily="34" charset="0"/>
                        </a:rPr>
                        <a:t>Prihodi po posebnim propisima</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fontAlgn="ctr"/>
                      <a:r>
                        <a:rPr lang="hr-HR" sz="1400" b="0" i="0" u="none" strike="noStrike" dirty="0">
                          <a:solidFill>
                            <a:srgbClr val="002060"/>
                          </a:solidFill>
                          <a:effectLst/>
                          <a:latin typeface="Calibri" panose="020F0502020204030204" pitchFamily="34" charset="0"/>
                        </a:rPr>
                        <a:t>239.300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fontAlgn="ctr"/>
                      <a:r>
                        <a:rPr lang="hr-HR" sz="1400" b="0" i="0" u="none" strike="noStrike" dirty="0">
                          <a:solidFill>
                            <a:srgbClr val="002060"/>
                          </a:solidFill>
                          <a:effectLst/>
                          <a:latin typeface="Calibri" panose="020F0502020204030204" pitchFamily="34" charset="0"/>
                        </a:rPr>
                        <a:t>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fontAlgn="ctr"/>
                      <a:r>
                        <a:rPr lang="hr-HR" sz="1400" b="0" i="0" u="none" strike="noStrike" dirty="0">
                          <a:solidFill>
                            <a:srgbClr val="002060"/>
                          </a:solidFill>
                          <a:effectLst/>
                          <a:latin typeface="Calibri" panose="020F0502020204030204" pitchFamily="34" charset="0"/>
                        </a:rPr>
                        <a:t>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167305597"/>
                  </a:ext>
                </a:extLst>
              </a:tr>
              <a:tr h="438304">
                <a:tc>
                  <a:txBody>
                    <a:bodyPr/>
                    <a:lstStyle/>
                    <a:p>
                      <a:pPr algn="l" fontAlgn="ctr"/>
                      <a:r>
                        <a:rPr lang="hr-HR" sz="1400" b="1" i="0" u="none" strike="noStrike" dirty="0">
                          <a:solidFill>
                            <a:srgbClr val="002060"/>
                          </a:solidFill>
                          <a:effectLst/>
                          <a:latin typeface="Calibri" panose="020F0502020204030204" pitchFamily="34" charset="0"/>
                        </a:rPr>
                        <a:t>66</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l" fontAlgn="ctr"/>
                      <a:r>
                        <a:rPr lang="pl-PL" sz="1400" b="1" i="0" u="none" strike="noStrike" dirty="0">
                          <a:solidFill>
                            <a:srgbClr val="002060"/>
                          </a:solidFill>
                          <a:effectLst/>
                          <a:latin typeface="Calibri" panose="020F0502020204030204" pitchFamily="34" charset="0"/>
                        </a:rPr>
                        <a:t>Prihodi od prodaje proizvoda i robe te pruženih usluga i prihodi od donacija</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r" fontAlgn="ctr"/>
                      <a:r>
                        <a:rPr lang="hr-HR" sz="1400" b="1" i="0" u="none" strike="noStrike" dirty="0">
                          <a:solidFill>
                            <a:srgbClr val="002060"/>
                          </a:solidFill>
                          <a:effectLst/>
                          <a:latin typeface="Calibri" panose="020F0502020204030204" pitchFamily="34" charset="0"/>
                        </a:rPr>
                        <a:t>78.000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r" fontAlgn="ctr"/>
                      <a:r>
                        <a:rPr lang="hr-HR" sz="1400" b="1" i="0" u="none" strike="noStrike" dirty="0">
                          <a:solidFill>
                            <a:srgbClr val="002060"/>
                          </a:solidFill>
                          <a:effectLst/>
                          <a:latin typeface="Calibri" panose="020F0502020204030204" pitchFamily="34" charset="0"/>
                        </a:rPr>
                        <a:t>73.000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r" fontAlgn="ctr"/>
                      <a:r>
                        <a:rPr lang="hr-HR" sz="1400" b="1" i="0" u="none" strike="noStrike" dirty="0">
                          <a:solidFill>
                            <a:srgbClr val="002060"/>
                          </a:solidFill>
                          <a:effectLst/>
                          <a:latin typeface="Calibri" panose="020F0502020204030204" pitchFamily="34" charset="0"/>
                        </a:rPr>
                        <a:t>73.000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100018595"/>
                  </a:ext>
                </a:extLst>
              </a:tr>
              <a:tr h="438304">
                <a:tc>
                  <a:txBody>
                    <a:bodyPr/>
                    <a:lstStyle/>
                    <a:p>
                      <a:pPr algn="l" fontAlgn="ctr"/>
                      <a:r>
                        <a:rPr lang="hr-HR" sz="1400" b="0" i="0" u="none" strike="noStrike" dirty="0">
                          <a:solidFill>
                            <a:srgbClr val="002060"/>
                          </a:solidFill>
                          <a:effectLst/>
                          <a:latin typeface="Calibri" panose="020F0502020204030204" pitchFamily="34" charset="0"/>
                        </a:rPr>
                        <a:t>661</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l" fontAlgn="ctr"/>
                      <a:r>
                        <a:rPr lang="pl-PL" sz="1400" b="0" i="0" u="none" strike="noStrike" dirty="0">
                          <a:solidFill>
                            <a:srgbClr val="002060"/>
                          </a:solidFill>
                          <a:effectLst/>
                          <a:latin typeface="Calibri" panose="020F0502020204030204" pitchFamily="34" charset="0"/>
                        </a:rPr>
                        <a:t>Prihodi od prodaje proizvoda i robe te pruženih usluga </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r" fontAlgn="ctr"/>
                      <a:r>
                        <a:rPr lang="hr-HR" sz="1400" b="0" i="0" u="none" strike="noStrike" dirty="0">
                          <a:solidFill>
                            <a:srgbClr val="002060"/>
                          </a:solidFill>
                          <a:effectLst/>
                          <a:latin typeface="Calibri" panose="020F0502020204030204" pitchFamily="34" charset="0"/>
                        </a:rPr>
                        <a:t>63.000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r" fontAlgn="ctr"/>
                      <a:r>
                        <a:rPr lang="hr-HR" sz="1400" b="0" i="0" u="none" strike="noStrike" dirty="0">
                          <a:solidFill>
                            <a:srgbClr val="002060"/>
                          </a:solidFill>
                          <a:effectLst/>
                          <a:latin typeface="Calibri" panose="020F0502020204030204" pitchFamily="34" charset="0"/>
                        </a:rPr>
                        <a:t>63.000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r" fontAlgn="ctr"/>
                      <a:r>
                        <a:rPr lang="hr-HR" sz="1400" b="0" i="0" u="none" strike="noStrike" dirty="0">
                          <a:solidFill>
                            <a:srgbClr val="002060"/>
                          </a:solidFill>
                          <a:effectLst/>
                          <a:latin typeface="Calibri" panose="020F0502020204030204" pitchFamily="34" charset="0"/>
                        </a:rPr>
                        <a:t>63.000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838202197"/>
                  </a:ext>
                </a:extLst>
              </a:tr>
              <a:tr h="438304">
                <a:tc>
                  <a:txBody>
                    <a:bodyPr/>
                    <a:lstStyle/>
                    <a:p>
                      <a:pPr algn="l" fontAlgn="ctr"/>
                      <a:r>
                        <a:rPr lang="hr-HR" sz="1400" b="0" i="0" u="none" strike="noStrike" dirty="0">
                          <a:solidFill>
                            <a:srgbClr val="002060"/>
                          </a:solidFill>
                          <a:effectLst/>
                          <a:latin typeface="Calibri" panose="020F0502020204030204" pitchFamily="34" charset="0"/>
                        </a:rPr>
                        <a:t>663</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l" fontAlgn="ctr"/>
                      <a:r>
                        <a:rPr lang="hr-HR" sz="1400" b="0" i="0" u="none" strike="noStrike">
                          <a:solidFill>
                            <a:srgbClr val="002060"/>
                          </a:solidFill>
                          <a:effectLst/>
                          <a:latin typeface="Calibri" panose="020F0502020204030204" pitchFamily="34" charset="0"/>
                        </a:rPr>
                        <a:t>Donacije od pravnih i fizičkih osoba izvan općeg proračuna</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fontAlgn="ctr"/>
                      <a:r>
                        <a:rPr lang="hr-HR" sz="1400" b="0" i="0" u="none" strike="noStrike">
                          <a:solidFill>
                            <a:srgbClr val="002060"/>
                          </a:solidFill>
                          <a:effectLst/>
                          <a:latin typeface="Calibri" panose="020F0502020204030204" pitchFamily="34" charset="0"/>
                        </a:rPr>
                        <a:t>15.000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fontAlgn="ctr"/>
                      <a:r>
                        <a:rPr lang="hr-HR" sz="1400" b="0" i="0" u="none" strike="noStrike" dirty="0">
                          <a:solidFill>
                            <a:srgbClr val="002060"/>
                          </a:solidFill>
                          <a:effectLst/>
                          <a:latin typeface="Calibri" panose="020F0502020204030204" pitchFamily="34" charset="0"/>
                        </a:rPr>
                        <a:t>10.000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fontAlgn="ctr"/>
                      <a:r>
                        <a:rPr lang="hr-HR" sz="1400" b="0" i="0" u="none" strike="noStrike" dirty="0">
                          <a:solidFill>
                            <a:srgbClr val="002060"/>
                          </a:solidFill>
                          <a:effectLst/>
                          <a:latin typeface="Calibri" panose="020F0502020204030204" pitchFamily="34" charset="0"/>
                        </a:rPr>
                        <a:t>10.000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145286497"/>
                  </a:ext>
                </a:extLst>
              </a:tr>
              <a:tr h="485613">
                <a:tc>
                  <a:txBody>
                    <a:bodyPr/>
                    <a:lstStyle/>
                    <a:p>
                      <a:pPr algn="l" fontAlgn="ctr"/>
                      <a:r>
                        <a:rPr lang="hr-HR" sz="1400" b="1" i="0" u="none" strike="noStrike" dirty="0">
                          <a:solidFill>
                            <a:srgbClr val="002060"/>
                          </a:solidFill>
                          <a:effectLst/>
                          <a:latin typeface="Calibri" panose="020F0502020204030204" pitchFamily="34" charset="0"/>
                        </a:rPr>
                        <a:t>67</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l" fontAlgn="ctr"/>
                      <a:r>
                        <a:rPr lang="hr-HR" sz="1400" b="1" i="0" u="none" strike="noStrike" dirty="0">
                          <a:solidFill>
                            <a:srgbClr val="002060"/>
                          </a:solidFill>
                          <a:effectLst/>
                          <a:latin typeface="Calibri" panose="020F0502020204030204" pitchFamily="34" charset="0"/>
                        </a:rPr>
                        <a:t>Prihodi iz nadležnog proračuna i od HZZO-a temeljem ugovornih obveza</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r" fontAlgn="ctr"/>
                      <a:r>
                        <a:rPr lang="hr-HR" sz="1400" b="1" i="0" u="none" strike="noStrike" dirty="0">
                          <a:solidFill>
                            <a:srgbClr val="002060"/>
                          </a:solidFill>
                          <a:effectLst/>
                          <a:latin typeface="Calibri" panose="020F0502020204030204" pitchFamily="34" charset="0"/>
                        </a:rPr>
                        <a:t>274.400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r" fontAlgn="ctr"/>
                      <a:r>
                        <a:rPr lang="hr-HR" sz="1400" b="1" i="0" u="none" strike="noStrike" dirty="0">
                          <a:solidFill>
                            <a:srgbClr val="002060"/>
                          </a:solidFill>
                          <a:effectLst/>
                          <a:latin typeface="Calibri" panose="020F0502020204030204" pitchFamily="34" charset="0"/>
                        </a:rPr>
                        <a:t>274.400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algn="r" fontAlgn="ctr"/>
                      <a:r>
                        <a:rPr lang="hr-HR" sz="1400" b="1" i="0" u="none" strike="noStrike" dirty="0">
                          <a:solidFill>
                            <a:srgbClr val="002060"/>
                          </a:solidFill>
                          <a:effectLst/>
                          <a:latin typeface="Calibri" panose="020F0502020204030204" pitchFamily="34" charset="0"/>
                        </a:rPr>
                        <a:t>284.400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82098759"/>
                  </a:ext>
                </a:extLst>
              </a:tr>
              <a:tr h="438304">
                <a:tc>
                  <a:txBody>
                    <a:bodyPr/>
                    <a:lstStyle/>
                    <a:p>
                      <a:pPr algn="l" fontAlgn="ctr"/>
                      <a:r>
                        <a:rPr lang="hr-HR" sz="1400" b="0" i="0" u="none" strike="noStrike" dirty="0">
                          <a:solidFill>
                            <a:srgbClr val="002060"/>
                          </a:solidFill>
                          <a:effectLst/>
                          <a:latin typeface="Calibri" panose="020F0502020204030204" pitchFamily="34" charset="0"/>
                        </a:rPr>
                        <a:t>671</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l" fontAlgn="ctr"/>
                      <a:r>
                        <a:rPr lang="hr-HR" sz="1400" b="0" i="0" u="none" strike="noStrike">
                          <a:solidFill>
                            <a:srgbClr val="002060"/>
                          </a:solidFill>
                          <a:effectLst/>
                          <a:latin typeface="Calibri" panose="020F0502020204030204" pitchFamily="34" charset="0"/>
                        </a:rPr>
                        <a:t>Prihodi iz nadležnog proračuna za financiranje redovne djelatnosti proračunskog korisnika</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fontAlgn="ctr"/>
                      <a:r>
                        <a:rPr lang="hr-HR" sz="1400" b="0" i="0" u="none" strike="noStrike" dirty="0">
                          <a:solidFill>
                            <a:srgbClr val="002060"/>
                          </a:solidFill>
                          <a:effectLst/>
                          <a:latin typeface="Calibri" panose="020F0502020204030204" pitchFamily="34" charset="0"/>
                        </a:rPr>
                        <a:t>274.400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fontAlgn="ctr"/>
                      <a:r>
                        <a:rPr lang="hr-HR" sz="1400" b="0" i="0" u="none" strike="noStrike">
                          <a:solidFill>
                            <a:srgbClr val="002060"/>
                          </a:solidFill>
                          <a:effectLst/>
                          <a:latin typeface="Calibri" panose="020F0502020204030204" pitchFamily="34" charset="0"/>
                        </a:rPr>
                        <a:t>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fontAlgn="ctr"/>
                      <a:r>
                        <a:rPr lang="hr-HR" sz="1400" b="0" i="0" u="none" strike="noStrike" dirty="0">
                          <a:solidFill>
                            <a:srgbClr val="002060"/>
                          </a:solidFill>
                          <a:effectLst/>
                          <a:latin typeface="Calibri" panose="020F0502020204030204" pitchFamily="34" charset="0"/>
                        </a:rPr>
                        <a:t>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36602410"/>
                  </a:ext>
                </a:extLst>
              </a:tr>
              <a:tr h="260895">
                <a:tc gridSpan="2">
                  <a:txBody>
                    <a:bodyPr/>
                    <a:lstStyle/>
                    <a:p>
                      <a:pPr algn="ctr" fontAlgn="ctr"/>
                      <a:r>
                        <a:rPr lang="hr-HR" sz="1400" b="1" i="0" u="none" strike="noStrike" dirty="0">
                          <a:solidFill>
                            <a:srgbClr val="002060"/>
                          </a:solidFill>
                          <a:effectLst/>
                          <a:latin typeface="Calibri" panose="020F0502020204030204" pitchFamily="34" charset="0"/>
                        </a:rPr>
                        <a:t>Sveukupno prihodi</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hMerge="1">
                  <a:txBody>
                    <a:bodyPr/>
                    <a:lstStyle/>
                    <a:p>
                      <a:endParaRPr lang="hr-HR"/>
                    </a:p>
                  </a:txBody>
                  <a:tcPr/>
                </a:tc>
                <a:tc>
                  <a:txBody>
                    <a:bodyPr/>
                    <a:lstStyle/>
                    <a:p>
                      <a:pPr algn="r" fontAlgn="ctr"/>
                      <a:r>
                        <a:rPr lang="hr-HR" sz="1400" b="1" i="0" u="none" strike="noStrike" dirty="0">
                          <a:solidFill>
                            <a:srgbClr val="002060"/>
                          </a:solidFill>
                          <a:effectLst/>
                          <a:latin typeface="Calibri" panose="020F0502020204030204" pitchFamily="34" charset="0"/>
                        </a:rPr>
                        <a:t>4.378.400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fontAlgn="ctr"/>
                      <a:r>
                        <a:rPr lang="hr-HR" sz="1400" b="1" i="0" u="none" strike="noStrike" dirty="0">
                          <a:solidFill>
                            <a:srgbClr val="002060"/>
                          </a:solidFill>
                          <a:effectLst/>
                          <a:latin typeface="Calibri" panose="020F0502020204030204" pitchFamily="34" charset="0"/>
                        </a:rPr>
                        <a:t>4.460.400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fontAlgn="ctr"/>
                      <a:r>
                        <a:rPr lang="hr-HR" sz="1400" b="1" i="0" u="none" strike="noStrike" dirty="0">
                          <a:solidFill>
                            <a:srgbClr val="002060"/>
                          </a:solidFill>
                          <a:effectLst/>
                          <a:latin typeface="Calibri" panose="020F0502020204030204" pitchFamily="34" charset="0"/>
                        </a:rPr>
                        <a:t>4.540.000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271474985"/>
                  </a:ext>
                </a:extLst>
              </a:tr>
              <a:tr h="260895">
                <a:tc gridSpan="2">
                  <a:txBody>
                    <a:bodyPr/>
                    <a:lstStyle/>
                    <a:p>
                      <a:pPr algn="ctr" fontAlgn="ctr"/>
                      <a:r>
                        <a:rPr lang="hr-HR" sz="1400" b="1" i="0" u="none" strike="noStrike">
                          <a:solidFill>
                            <a:srgbClr val="002060"/>
                          </a:solidFill>
                          <a:effectLst/>
                          <a:latin typeface="Calibri" panose="020F0502020204030204" pitchFamily="34" charset="0"/>
                        </a:rPr>
                        <a:t>922 Višak prihoda</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hMerge="1">
                  <a:txBody>
                    <a:bodyPr/>
                    <a:lstStyle/>
                    <a:p>
                      <a:endParaRPr lang="hr-HR"/>
                    </a:p>
                  </a:txBody>
                  <a:tcPr/>
                </a:tc>
                <a:tc>
                  <a:txBody>
                    <a:bodyPr/>
                    <a:lstStyle/>
                    <a:p>
                      <a:pPr algn="r" fontAlgn="ctr"/>
                      <a:r>
                        <a:rPr lang="hr-HR" sz="1400" b="1" i="0" u="none" strike="noStrike">
                          <a:solidFill>
                            <a:srgbClr val="002060"/>
                          </a:solidFill>
                          <a:effectLst/>
                          <a:latin typeface="Calibri" panose="020F0502020204030204" pitchFamily="34" charset="0"/>
                        </a:rPr>
                        <a:t>150.000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fontAlgn="ctr"/>
                      <a:r>
                        <a:rPr lang="hr-HR" sz="1400" b="1" i="0" u="none" strike="noStrike" dirty="0">
                          <a:solidFill>
                            <a:srgbClr val="002060"/>
                          </a:solidFill>
                          <a:effectLst/>
                          <a:latin typeface="Calibri" panose="020F0502020204030204" pitchFamily="34" charset="0"/>
                        </a:rPr>
                        <a:t>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fontAlgn="ctr"/>
                      <a:r>
                        <a:rPr lang="hr-HR" sz="1400" b="1" i="0" u="none" strike="noStrike" dirty="0">
                          <a:solidFill>
                            <a:srgbClr val="002060"/>
                          </a:solidFill>
                          <a:effectLst/>
                          <a:latin typeface="Calibri" panose="020F0502020204030204" pitchFamily="34" charset="0"/>
                        </a:rPr>
                        <a:t>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055520739"/>
                  </a:ext>
                </a:extLst>
              </a:tr>
              <a:tr h="260895">
                <a:tc gridSpan="2">
                  <a:txBody>
                    <a:bodyPr/>
                    <a:lstStyle/>
                    <a:p>
                      <a:pPr algn="ctr" fontAlgn="ctr"/>
                      <a:r>
                        <a:rPr lang="hr-HR" sz="1400" b="1" i="0" u="none" strike="noStrike">
                          <a:solidFill>
                            <a:srgbClr val="002060"/>
                          </a:solidFill>
                          <a:effectLst/>
                          <a:latin typeface="Calibri" panose="020F0502020204030204" pitchFamily="34" charset="0"/>
                        </a:rPr>
                        <a:t>Sveukupno prihodi + višak</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hMerge="1">
                  <a:txBody>
                    <a:bodyPr/>
                    <a:lstStyle/>
                    <a:p>
                      <a:endParaRPr lang="hr-HR"/>
                    </a:p>
                  </a:txBody>
                  <a:tcPr/>
                </a:tc>
                <a:tc>
                  <a:txBody>
                    <a:bodyPr/>
                    <a:lstStyle/>
                    <a:p>
                      <a:pPr algn="r" fontAlgn="ctr"/>
                      <a:r>
                        <a:rPr lang="hr-HR" sz="1400" b="1" i="0" u="none" strike="noStrike">
                          <a:solidFill>
                            <a:srgbClr val="002060"/>
                          </a:solidFill>
                          <a:effectLst/>
                          <a:latin typeface="Calibri" panose="020F0502020204030204" pitchFamily="34" charset="0"/>
                        </a:rPr>
                        <a:t>4.528.400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fontAlgn="ctr"/>
                      <a:r>
                        <a:rPr lang="hr-HR" sz="1400" b="1" i="0" u="none" strike="noStrike" dirty="0">
                          <a:solidFill>
                            <a:srgbClr val="002060"/>
                          </a:solidFill>
                          <a:effectLst/>
                          <a:latin typeface="Calibri" panose="020F0502020204030204" pitchFamily="34" charset="0"/>
                        </a:rPr>
                        <a:t>4.460.400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r" fontAlgn="ctr"/>
                      <a:r>
                        <a:rPr lang="hr-HR" sz="1400" b="1" i="0" u="none" strike="noStrike" dirty="0">
                          <a:solidFill>
                            <a:srgbClr val="002060"/>
                          </a:solidFill>
                          <a:effectLst/>
                          <a:latin typeface="Calibri" panose="020F0502020204030204" pitchFamily="34" charset="0"/>
                        </a:rPr>
                        <a:t>4.540.000</a:t>
                      </a:r>
                    </a:p>
                  </a:txBody>
                  <a:tcPr marL="9525" marR="9525" marT="9525"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950625219"/>
                  </a:ext>
                </a:extLst>
              </a:tr>
            </a:tbl>
          </a:graphicData>
        </a:graphic>
      </p:graphicFrame>
      <p:sp>
        <p:nvSpPr>
          <p:cNvPr id="5" name="Speech Bubble: Rectangle with Corners Rounded 4">
            <a:extLst>
              <a:ext uri="{FF2B5EF4-FFF2-40B4-BE49-F238E27FC236}">
                <a16:creationId xmlns:a16="http://schemas.microsoft.com/office/drawing/2014/main" id="{347945EE-7BD9-4FA2-A112-C8606F9C6ACB}"/>
              </a:ext>
            </a:extLst>
          </p:cNvPr>
          <p:cNvSpPr/>
          <p:nvPr/>
        </p:nvSpPr>
        <p:spPr>
          <a:xfrm>
            <a:off x="3131840" y="6027564"/>
            <a:ext cx="2304256" cy="803834"/>
          </a:xfrm>
          <a:prstGeom prst="wedgeRoundRectCallout">
            <a:avLst>
              <a:gd name="adj1" fmla="val 55967"/>
              <a:gd name="adj2" fmla="val -172592"/>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hr-HR" sz="1600" b="1" dirty="0"/>
              <a:t>PRIHODI NA RAZINI PODSKUPINE - 3.RAZINA RAČ.PLANA</a:t>
            </a:r>
          </a:p>
        </p:txBody>
      </p:sp>
    </p:spTree>
    <p:extLst>
      <p:ext uri="{BB962C8B-B14F-4D97-AF65-F5344CB8AC3E}">
        <p14:creationId xmlns:p14="http://schemas.microsoft.com/office/powerpoint/2010/main" val="71981918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50EF-125E-4A8B-AC6B-5A83FE354EC0}"/>
              </a:ext>
            </a:extLst>
          </p:cNvPr>
          <p:cNvSpPr>
            <a:spLocks noGrp="1"/>
          </p:cNvSpPr>
          <p:nvPr>
            <p:ph type="title"/>
          </p:nvPr>
        </p:nvSpPr>
        <p:spPr>
          <a:xfrm>
            <a:off x="457200" y="533400"/>
            <a:ext cx="8229600" cy="519336"/>
          </a:xfrm>
        </p:spPr>
        <p:txBody>
          <a:bodyPr>
            <a:normAutofit fontScale="90000"/>
          </a:bodyPr>
          <a:lstStyle/>
          <a:p>
            <a:r>
              <a:rPr lang="hr-HR" sz="3200" b="1" dirty="0"/>
              <a:t>PLANIRANJE RASHODA PO EKONOMSKOJ KLASIFIKACIJI</a:t>
            </a:r>
          </a:p>
        </p:txBody>
      </p:sp>
      <p:graphicFrame>
        <p:nvGraphicFramePr>
          <p:cNvPr id="4" name="Content Placeholder 3">
            <a:extLst>
              <a:ext uri="{FF2B5EF4-FFF2-40B4-BE49-F238E27FC236}">
                <a16:creationId xmlns:a16="http://schemas.microsoft.com/office/drawing/2014/main" id="{E1382227-8456-4FC0-9D47-0FC4D2C8E1BD}"/>
              </a:ext>
            </a:extLst>
          </p:cNvPr>
          <p:cNvGraphicFramePr>
            <a:graphicFrameLocks noGrp="1"/>
          </p:cNvGraphicFramePr>
          <p:nvPr>
            <p:ph idx="1"/>
            <p:extLst>
              <p:ext uri="{D42A27DB-BD31-4B8C-83A1-F6EECF244321}">
                <p14:modId xmlns:p14="http://schemas.microsoft.com/office/powerpoint/2010/main" val="3865485248"/>
              </p:ext>
            </p:extLst>
          </p:nvPr>
        </p:nvGraphicFramePr>
        <p:xfrm>
          <a:off x="457199" y="1052736"/>
          <a:ext cx="8229601" cy="5650683"/>
        </p:xfrm>
        <a:graphic>
          <a:graphicData uri="http://schemas.openxmlformats.org/drawingml/2006/table">
            <a:tbl>
              <a:tblPr/>
              <a:tblGrid>
                <a:gridCol w="745322">
                  <a:extLst>
                    <a:ext uri="{9D8B030D-6E8A-4147-A177-3AD203B41FA5}">
                      <a16:colId xmlns:a16="http://schemas.microsoft.com/office/drawing/2014/main" val="1601481752"/>
                    </a:ext>
                  </a:extLst>
                </a:gridCol>
                <a:gridCol w="3592040">
                  <a:extLst>
                    <a:ext uri="{9D8B030D-6E8A-4147-A177-3AD203B41FA5}">
                      <a16:colId xmlns:a16="http://schemas.microsoft.com/office/drawing/2014/main" val="2549422882"/>
                    </a:ext>
                  </a:extLst>
                </a:gridCol>
                <a:gridCol w="1297413">
                  <a:extLst>
                    <a:ext uri="{9D8B030D-6E8A-4147-A177-3AD203B41FA5}">
                      <a16:colId xmlns:a16="http://schemas.microsoft.com/office/drawing/2014/main" val="3883782905"/>
                    </a:ext>
                  </a:extLst>
                </a:gridCol>
                <a:gridCol w="1297413">
                  <a:extLst>
                    <a:ext uri="{9D8B030D-6E8A-4147-A177-3AD203B41FA5}">
                      <a16:colId xmlns:a16="http://schemas.microsoft.com/office/drawing/2014/main" val="4131936725"/>
                    </a:ext>
                  </a:extLst>
                </a:gridCol>
                <a:gridCol w="1297413">
                  <a:extLst>
                    <a:ext uri="{9D8B030D-6E8A-4147-A177-3AD203B41FA5}">
                      <a16:colId xmlns:a16="http://schemas.microsoft.com/office/drawing/2014/main" val="1697659366"/>
                    </a:ext>
                  </a:extLst>
                </a:gridCol>
              </a:tblGrid>
              <a:tr h="578925">
                <a:tc>
                  <a:txBody>
                    <a:bodyPr/>
                    <a:lstStyle/>
                    <a:p>
                      <a:pPr algn="ctr" fontAlgn="ctr"/>
                      <a:r>
                        <a:rPr lang="hr-HR" sz="1400" b="1" i="0" u="none" strike="noStrike" dirty="0">
                          <a:solidFill>
                            <a:srgbClr val="002060"/>
                          </a:solidFill>
                          <a:effectLst/>
                          <a:latin typeface="Calibri" panose="020F0502020204030204" pitchFamily="34" charset="0"/>
                        </a:rPr>
                        <a:t>Račun rashoda/</a:t>
                      </a:r>
                      <a:br>
                        <a:rPr lang="hr-HR" sz="1400" b="1" i="0" u="none" strike="noStrike" dirty="0">
                          <a:solidFill>
                            <a:srgbClr val="002060"/>
                          </a:solidFill>
                          <a:effectLst/>
                          <a:latin typeface="Calibri" panose="020F0502020204030204" pitchFamily="34" charset="0"/>
                        </a:rPr>
                      </a:br>
                      <a:r>
                        <a:rPr lang="hr-HR" sz="1400" b="1" i="0" u="none" strike="noStrike" dirty="0">
                          <a:solidFill>
                            <a:srgbClr val="002060"/>
                          </a:solidFill>
                          <a:effectLst/>
                          <a:latin typeface="Calibri" panose="020F0502020204030204" pitchFamily="34" charset="0"/>
                        </a:rPr>
                        <a:t>izdatka</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algn="ctr" fontAlgn="ctr"/>
                      <a:r>
                        <a:rPr lang="hr-HR" sz="1400" b="1" i="0" u="none" strike="noStrike" dirty="0">
                          <a:solidFill>
                            <a:srgbClr val="002060"/>
                          </a:solidFill>
                          <a:effectLst/>
                          <a:latin typeface="Calibri" panose="020F0502020204030204" pitchFamily="34" charset="0"/>
                        </a:rPr>
                        <a:t>Naziv računa</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algn="ctr" fontAlgn="ctr"/>
                      <a:r>
                        <a:rPr lang="hr-HR" sz="1400" b="1" i="0" u="none" strike="noStrike" dirty="0">
                          <a:solidFill>
                            <a:srgbClr val="002060"/>
                          </a:solidFill>
                          <a:effectLst/>
                          <a:latin typeface="Calibri" panose="020F0502020204030204" pitchFamily="34" charset="0"/>
                        </a:rPr>
                        <a:t>Prijedlog plana za 2022.</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algn="ctr" fontAlgn="ctr"/>
                      <a:r>
                        <a:rPr lang="hr-HR" sz="1400" b="1" i="0" u="none" strike="noStrike" dirty="0">
                          <a:solidFill>
                            <a:srgbClr val="002060"/>
                          </a:solidFill>
                          <a:effectLst/>
                          <a:latin typeface="Calibri" panose="020F0502020204030204" pitchFamily="34" charset="0"/>
                        </a:rPr>
                        <a:t>Prijedlog plana za 2023.</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algn="ctr" fontAlgn="ctr"/>
                      <a:r>
                        <a:rPr lang="hr-HR" sz="1400" b="1" i="0" u="none" strike="noStrike" dirty="0">
                          <a:solidFill>
                            <a:srgbClr val="002060"/>
                          </a:solidFill>
                          <a:effectLst/>
                          <a:latin typeface="Calibri" panose="020F0502020204030204" pitchFamily="34" charset="0"/>
                        </a:rPr>
                        <a:t>Prijedlog plana za 2024.</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967151789"/>
                  </a:ext>
                </a:extLst>
              </a:tr>
              <a:tr h="258755">
                <a:tc>
                  <a:txBody>
                    <a:bodyPr/>
                    <a:lstStyle/>
                    <a:p>
                      <a:pPr algn="ctr" fontAlgn="ctr"/>
                      <a:r>
                        <a:rPr lang="hr-HR" sz="1400" b="1" i="1" u="none" strike="noStrike">
                          <a:solidFill>
                            <a:srgbClr val="002060"/>
                          </a:solidFill>
                          <a:effectLst/>
                          <a:latin typeface="Calibri" panose="020F0502020204030204" pitchFamily="34" charset="0"/>
                        </a:rPr>
                        <a:t>31</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ctr"/>
                      <a:r>
                        <a:rPr lang="hr-HR" sz="1400" b="1" i="1" u="none" strike="noStrike" dirty="0">
                          <a:solidFill>
                            <a:srgbClr val="002060"/>
                          </a:solidFill>
                          <a:effectLst/>
                          <a:latin typeface="Calibri" panose="020F0502020204030204" pitchFamily="34" charset="0"/>
                        </a:rPr>
                        <a:t>Rashodi za zaposlene</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dirty="0">
                          <a:solidFill>
                            <a:srgbClr val="002060"/>
                          </a:solidFill>
                          <a:effectLst/>
                          <a:latin typeface="Calibri" panose="020F0502020204030204" pitchFamily="34" charset="0"/>
                        </a:rPr>
                        <a:t>3.409.700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dirty="0">
                          <a:solidFill>
                            <a:srgbClr val="002060"/>
                          </a:solidFill>
                          <a:effectLst/>
                          <a:latin typeface="Calibri" panose="020F0502020204030204" pitchFamily="34" charset="0"/>
                        </a:rPr>
                        <a:t>3.491.707</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a:solidFill>
                            <a:srgbClr val="002060"/>
                          </a:solidFill>
                          <a:effectLst/>
                          <a:latin typeface="Calibri" panose="020F0502020204030204" pitchFamily="34" charset="0"/>
                        </a:rPr>
                        <a:t>3.571.707</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556364038"/>
                  </a:ext>
                </a:extLst>
              </a:tr>
              <a:tr h="258755">
                <a:tc>
                  <a:txBody>
                    <a:bodyPr/>
                    <a:lstStyle/>
                    <a:p>
                      <a:pPr algn="ctr" fontAlgn="ctr"/>
                      <a:r>
                        <a:rPr lang="hr-HR" sz="1400" b="0" i="1" u="none" strike="noStrike">
                          <a:solidFill>
                            <a:srgbClr val="002060"/>
                          </a:solidFill>
                          <a:effectLst/>
                          <a:latin typeface="Calibri" panose="020F0502020204030204" pitchFamily="34" charset="0"/>
                        </a:rPr>
                        <a:t>311</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ctr"/>
                      <a:r>
                        <a:rPr lang="hr-HR" sz="1400" b="0" i="1" u="none" strike="noStrike" dirty="0">
                          <a:solidFill>
                            <a:srgbClr val="002060"/>
                          </a:solidFill>
                          <a:effectLst/>
                          <a:latin typeface="Calibri" panose="020F0502020204030204" pitchFamily="34" charset="0"/>
                        </a:rPr>
                        <a:t>Plaće</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0" i="1" u="none" strike="noStrike" dirty="0">
                          <a:solidFill>
                            <a:srgbClr val="002060"/>
                          </a:solidFill>
                          <a:effectLst/>
                          <a:latin typeface="Calibri" panose="020F0502020204030204" pitchFamily="34" charset="0"/>
                        </a:rPr>
                        <a:t>2.817.993</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221362162"/>
                  </a:ext>
                </a:extLst>
              </a:tr>
              <a:tr h="258755">
                <a:tc>
                  <a:txBody>
                    <a:bodyPr/>
                    <a:lstStyle/>
                    <a:p>
                      <a:pPr algn="ctr" fontAlgn="ctr"/>
                      <a:r>
                        <a:rPr lang="hr-HR" sz="1400" b="0" i="1" u="none" strike="noStrike">
                          <a:solidFill>
                            <a:srgbClr val="002060"/>
                          </a:solidFill>
                          <a:effectLst/>
                          <a:latin typeface="Calibri" panose="020F0502020204030204" pitchFamily="34" charset="0"/>
                        </a:rPr>
                        <a:t>312</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ctr"/>
                      <a:r>
                        <a:rPr lang="hr-HR" sz="1400" b="0" i="1" u="none" strike="noStrike" dirty="0">
                          <a:solidFill>
                            <a:srgbClr val="002060"/>
                          </a:solidFill>
                          <a:effectLst/>
                          <a:latin typeface="Calibri" panose="020F0502020204030204" pitchFamily="34" charset="0"/>
                        </a:rPr>
                        <a:t>Ostali rashodi za zaposlene </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0" i="1" u="none" strike="noStrike" dirty="0">
                          <a:solidFill>
                            <a:srgbClr val="002060"/>
                          </a:solidFill>
                          <a:effectLst/>
                          <a:latin typeface="Calibri" panose="020F0502020204030204" pitchFamily="34" charset="0"/>
                        </a:rPr>
                        <a:t>100.000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02411675"/>
                  </a:ext>
                </a:extLst>
              </a:tr>
              <a:tr h="258755">
                <a:tc>
                  <a:txBody>
                    <a:bodyPr/>
                    <a:lstStyle/>
                    <a:p>
                      <a:pPr algn="ctr" fontAlgn="ctr"/>
                      <a:r>
                        <a:rPr lang="hr-HR" sz="1400" b="0" i="1" u="none" strike="noStrike">
                          <a:solidFill>
                            <a:srgbClr val="002060"/>
                          </a:solidFill>
                          <a:effectLst/>
                          <a:latin typeface="Calibri" panose="020F0502020204030204" pitchFamily="34" charset="0"/>
                        </a:rPr>
                        <a:t>313</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ctr"/>
                      <a:r>
                        <a:rPr lang="hr-HR" sz="1400" b="0" i="1" u="none" strike="noStrike">
                          <a:solidFill>
                            <a:srgbClr val="002060"/>
                          </a:solidFill>
                          <a:effectLst/>
                          <a:latin typeface="Calibri" panose="020F0502020204030204" pitchFamily="34" charset="0"/>
                        </a:rPr>
                        <a:t>Doprinosi na plaće</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0" i="1" u="none" strike="noStrike" dirty="0">
                          <a:solidFill>
                            <a:srgbClr val="002060"/>
                          </a:solidFill>
                          <a:effectLst/>
                          <a:latin typeface="Calibri" panose="020F0502020204030204" pitchFamily="34" charset="0"/>
                        </a:rPr>
                        <a:t>491.707</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554087295"/>
                  </a:ext>
                </a:extLst>
              </a:tr>
              <a:tr h="258755">
                <a:tc>
                  <a:txBody>
                    <a:bodyPr/>
                    <a:lstStyle/>
                    <a:p>
                      <a:pPr algn="ctr" fontAlgn="ctr"/>
                      <a:r>
                        <a:rPr lang="hr-HR" sz="1400" b="1" i="1" u="none" strike="noStrike">
                          <a:solidFill>
                            <a:srgbClr val="002060"/>
                          </a:solidFill>
                          <a:effectLst/>
                          <a:latin typeface="Calibri" panose="020F0502020204030204" pitchFamily="34" charset="0"/>
                        </a:rPr>
                        <a:t>32</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ctr"/>
                      <a:r>
                        <a:rPr lang="hr-HR" sz="1400" b="1" i="1" u="none" strike="noStrike">
                          <a:solidFill>
                            <a:srgbClr val="002060"/>
                          </a:solidFill>
                          <a:effectLst/>
                          <a:latin typeface="Calibri" panose="020F0502020204030204" pitchFamily="34" charset="0"/>
                        </a:rPr>
                        <a:t>Materijalni rashodi</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dirty="0">
                          <a:solidFill>
                            <a:srgbClr val="002060"/>
                          </a:solidFill>
                          <a:effectLst/>
                          <a:latin typeface="Calibri" panose="020F0502020204030204" pitchFamily="34" charset="0"/>
                        </a:rPr>
                        <a:t>785.800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a:solidFill>
                            <a:srgbClr val="002060"/>
                          </a:solidFill>
                          <a:effectLst/>
                          <a:latin typeface="Calibri" panose="020F0502020204030204" pitchFamily="34" charset="0"/>
                        </a:rPr>
                        <a:t>790.800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dirty="0">
                          <a:solidFill>
                            <a:srgbClr val="002060"/>
                          </a:solidFill>
                          <a:effectLst/>
                          <a:latin typeface="Calibri" panose="020F0502020204030204" pitchFamily="34" charset="0"/>
                        </a:rPr>
                        <a:t>790.400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211455034"/>
                  </a:ext>
                </a:extLst>
              </a:tr>
              <a:tr h="258755">
                <a:tc>
                  <a:txBody>
                    <a:bodyPr/>
                    <a:lstStyle/>
                    <a:p>
                      <a:pPr algn="ctr" fontAlgn="ctr"/>
                      <a:r>
                        <a:rPr lang="hr-HR" sz="1400" b="0" i="1" u="none" strike="noStrike">
                          <a:solidFill>
                            <a:srgbClr val="002060"/>
                          </a:solidFill>
                          <a:effectLst/>
                          <a:latin typeface="Calibri" panose="020F0502020204030204" pitchFamily="34" charset="0"/>
                        </a:rPr>
                        <a:t>321</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ctr"/>
                      <a:r>
                        <a:rPr lang="hr-HR" sz="1400" b="0" i="1" u="none" strike="noStrike">
                          <a:solidFill>
                            <a:srgbClr val="002060"/>
                          </a:solidFill>
                          <a:effectLst/>
                          <a:latin typeface="Calibri" panose="020F0502020204030204" pitchFamily="34" charset="0"/>
                        </a:rPr>
                        <a:t>Naknade troškova zaposlenima</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0" i="1" u="none" strike="noStrike" dirty="0">
                          <a:solidFill>
                            <a:srgbClr val="002060"/>
                          </a:solidFill>
                          <a:effectLst/>
                          <a:latin typeface="Calibri" panose="020F0502020204030204" pitchFamily="34" charset="0"/>
                        </a:rPr>
                        <a:t>400.000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3525879"/>
                  </a:ext>
                </a:extLst>
              </a:tr>
              <a:tr h="258755">
                <a:tc>
                  <a:txBody>
                    <a:bodyPr/>
                    <a:lstStyle/>
                    <a:p>
                      <a:pPr algn="ctr" fontAlgn="ctr"/>
                      <a:r>
                        <a:rPr lang="hr-HR" sz="1400" b="0" i="1" u="none" strike="noStrike">
                          <a:solidFill>
                            <a:srgbClr val="002060"/>
                          </a:solidFill>
                          <a:effectLst/>
                          <a:latin typeface="Calibri" panose="020F0502020204030204" pitchFamily="34" charset="0"/>
                        </a:rPr>
                        <a:t>322</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ctr"/>
                      <a:r>
                        <a:rPr lang="pl-PL" sz="1400" b="0" i="1" u="none" strike="noStrike">
                          <a:solidFill>
                            <a:srgbClr val="002060"/>
                          </a:solidFill>
                          <a:effectLst/>
                          <a:latin typeface="Calibri" panose="020F0502020204030204" pitchFamily="34" charset="0"/>
                        </a:rPr>
                        <a:t>Rashodi za materijal i energiju</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0" i="1" u="none" strike="noStrike">
                          <a:solidFill>
                            <a:srgbClr val="002060"/>
                          </a:solidFill>
                          <a:effectLst/>
                          <a:latin typeface="Calibri" panose="020F0502020204030204" pitchFamily="34" charset="0"/>
                        </a:rPr>
                        <a:t>66.000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39527056"/>
                  </a:ext>
                </a:extLst>
              </a:tr>
              <a:tr h="258755">
                <a:tc>
                  <a:txBody>
                    <a:bodyPr/>
                    <a:lstStyle/>
                    <a:p>
                      <a:pPr algn="ctr" fontAlgn="ctr"/>
                      <a:r>
                        <a:rPr lang="hr-HR" sz="1400" b="0" i="1" u="none" strike="noStrike">
                          <a:solidFill>
                            <a:srgbClr val="002060"/>
                          </a:solidFill>
                          <a:effectLst/>
                          <a:latin typeface="Calibri" panose="020F0502020204030204" pitchFamily="34" charset="0"/>
                        </a:rPr>
                        <a:t>323</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ctr"/>
                      <a:r>
                        <a:rPr lang="hr-HR" sz="1400" b="0" i="1" u="none" strike="noStrike">
                          <a:solidFill>
                            <a:srgbClr val="002060"/>
                          </a:solidFill>
                          <a:effectLst/>
                          <a:latin typeface="Calibri" panose="020F0502020204030204" pitchFamily="34" charset="0"/>
                        </a:rPr>
                        <a:t>Rashodi za usluge</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0" i="1" u="none" strike="noStrike" dirty="0">
                          <a:solidFill>
                            <a:srgbClr val="002060"/>
                          </a:solidFill>
                          <a:effectLst/>
                          <a:latin typeface="Calibri" panose="020F0502020204030204" pitchFamily="34" charset="0"/>
                        </a:rPr>
                        <a:t>217.800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16880835"/>
                  </a:ext>
                </a:extLst>
              </a:tr>
              <a:tr h="258755">
                <a:tc>
                  <a:txBody>
                    <a:bodyPr/>
                    <a:lstStyle/>
                    <a:p>
                      <a:pPr algn="ctr" fontAlgn="ctr"/>
                      <a:r>
                        <a:rPr lang="hr-HR" sz="1400" b="0" i="1" u="none" strike="noStrike">
                          <a:solidFill>
                            <a:srgbClr val="002060"/>
                          </a:solidFill>
                          <a:effectLst/>
                          <a:latin typeface="Calibri" panose="020F0502020204030204" pitchFamily="34" charset="0"/>
                        </a:rPr>
                        <a:t>324</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ctr"/>
                      <a:r>
                        <a:rPr lang="hr-HR" sz="1400" b="0" i="1" u="none" strike="noStrike">
                          <a:solidFill>
                            <a:srgbClr val="002060"/>
                          </a:solidFill>
                          <a:effectLst/>
                          <a:latin typeface="Calibri" panose="020F0502020204030204" pitchFamily="34" charset="0"/>
                        </a:rPr>
                        <a:t>Naknade troškova osobama izvan radnog odnosa </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0" i="1" u="none" strike="noStrike">
                          <a:solidFill>
                            <a:srgbClr val="002060"/>
                          </a:solidFill>
                          <a:effectLst/>
                          <a:latin typeface="Calibri" panose="020F0502020204030204" pitchFamily="34" charset="0"/>
                        </a:rPr>
                        <a:t>15.000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790240632"/>
                  </a:ext>
                </a:extLst>
              </a:tr>
              <a:tr h="258755">
                <a:tc>
                  <a:txBody>
                    <a:bodyPr/>
                    <a:lstStyle/>
                    <a:p>
                      <a:pPr algn="ctr" fontAlgn="ctr"/>
                      <a:r>
                        <a:rPr lang="hr-HR" sz="1400" b="0" i="1" u="none" strike="noStrike">
                          <a:solidFill>
                            <a:srgbClr val="002060"/>
                          </a:solidFill>
                          <a:effectLst/>
                          <a:latin typeface="Calibri" panose="020F0502020204030204" pitchFamily="34" charset="0"/>
                        </a:rPr>
                        <a:t>329</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ctr"/>
                      <a:r>
                        <a:rPr lang="hr-HR" sz="1400" b="0" i="1" u="none" strike="noStrike">
                          <a:solidFill>
                            <a:srgbClr val="002060"/>
                          </a:solidFill>
                          <a:effectLst/>
                          <a:latin typeface="Calibri" panose="020F0502020204030204" pitchFamily="34" charset="0"/>
                        </a:rPr>
                        <a:t>Ostali nespomenuti rashodi poslovanja</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0" i="1" u="none" strike="noStrike">
                          <a:solidFill>
                            <a:srgbClr val="002060"/>
                          </a:solidFill>
                          <a:effectLst/>
                          <a:latin typeface="Calibri" panose="020F0502020204030204" pitchFamily="34" charset="0"/>
                        </a:rPr>
                        <a:t>87.000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366136744"/>
                  </a:ext>
                </a:extLst>
              </a:tr>
              <a:tr h="258755">
                <a:tc>
                  <a:txBody>
                    <a:bodyPr/>
                    <a:lstStyle/>
                    <a:p>
                      <a:pPr algn="ctr" fontAlgn="ctr"/>
                      <a:r>
                        <a:rPr lang="hr-HR" sz="1400" b="1" i="1" u="none" strike="noStrike">
                          <a:solidFill>
                            <a:srgbClr val="002060"/>
                          </a:solidFill>
                          <a:effectLst/>
                          <a:latin typeface="Calibri" panose="020F0502020204030204" pitchFamily="34" charset="0"/>
                        </a:rPr>
                        <a:t>34</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ctr"/>
                      <a:r>
                        <a:rPr lang="hr-HR" sz="1400" b="1" i="1" u="none" strike="noStrike">
                          <a:solidFill>
                            <a:srgbClr val="002060"/>
                          </a:solidFill>
                          <a:effectLst/>
                          <a:latin typeface="Calibri" panose="020F0502020204030204" pitchFamily="34" charset="0"/>
                        </a:rPr>
                        <a:t>Financijski rashodi</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a:solidFill>
                            <a:srgbClr val="002060"/>
                          </a:solidFill>
                          <a:effectLst/>
                          <a:latin typeface="Calibri" panose="020F0502020204030204" pitchFamily="34" charset="0"/>
                        </a:rPr>
                        <a:t>6.000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dirty="0">
                          <a:solidFill>
                            <a:srgbClr val="002060"/>
                          </a:solidFill>
                          <a:effectLst/>
                          <a:latin typeface="Calibri" panose="020F0502020204030204" pitchFamily="34" charset="0"/>
                        </a:rPr>
                        <a:t>6.000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dirty="0">
                          <a:solidFill>
                            <a:srgbClr val="002060"/>
                          </a:solidFill>
                          <a:effectLst/>
                          <a:latin typeface="Calibri" panose="020F0502020204030204" pitchFamily="34" charset="0"/>
                        </a:rPr>
                        <a:t>6.000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06963"/>
                  </a:ext>
                </a:extLst>
              </a:tr>
              <a:tr h="258755">
                <a:tc>
                  <a:txBody>
                    <a:bodyPr/>
                    <a:lstStyle/>
                    <a:p>
                      <a:pPr algn="ctr" fontAlgn="ctr"/>
                      <a:r>
                        <a:rPr lang="hr-HR" sz="1400" b="0" i="1" u="none" strike="noStrike">
                          <a:solidFill>
                            <a:srgbClr val="002060"/>
                          </a:solidFill>
                          <a:effectLst/>
                          <a:latin typeface="Calibri" panose="020F0502020204030204" pitchFamily="34" charset="0"/>
                        </a:rPr>
                        <a:t>343</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ctr"/>
                      <a:r>
                        <a:rPr lang="hr-HR" sz="1400" b="0" i="1" u="none" strike="noStrike">
                          <a:solidFill>
                            <a:srgbClr val="002060"/>
                          </a:solidFill>
                          <a:effectLst/>
                          <a:latin typeface="Calibri" panose="020F0502020204030204" pitchFamily="34" charset="0"/>
                        </a:rPr>
                        <a:t>Ostali financijski rashodi</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0" i="1" u="none" strike="noStrike">
                          <a:solidFill>
                            <a:srgbClr val="002060"/>
                          </a:solidFill>
                          <a:effectLst/>
                          <a:latin typeface="Calibri" panose="020F0502020204030204" pitchFamily="34" charset="0"/>
                        </a:rPr>
                        <a:t>6.000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0" i="1" u="none" strike="noStrike" dirty="0">
                          <a:solidFill>
                            <a:srgbClr val="002060"/>
                          </a:solidFill>
                          <a:effectLst/>
                          <a:latin typeface="Calibri" panose="020F0502020204030204" pitchFamily="34" charset="0"/>
                        </a:rPr>
                        <a:t> </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0" i="1" u="none" strike="noStrike" dirty="0">
                          <a:solidFill>
                            <a:srgbClr val="002060"/>
                          </a:solidFill>
                          <a:effectLst/>
                          <a:latin typeface="Calibri" panose="020F0502020204030204" pitchFamily="34" charset="0"/>
                        </a:rPr>
                        <a:t> </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94985454"/>
                  </a:ext>
                </a:extLst>
              </a:tr>
              <a:tr h="448550">
                <a:tc>
                  <a:txBody>
                    <a:bodyPr/>
                    <a:lstStyle/>
                    <a:p>
                      <a:pPr algn="ctr" fontAlgn="ctr"/>
                      <a:r>
                        <a:rPr lang="hr-HR" sz="1400" b="1" i="1" u="none" strike="noStrike">
                          <a:solidFill>
                            <a:srgbClr val="002060"/>
                          </a:solidFill>
                          <a:effectLst/>
                          <a:latin typeface="Calibri" panose="020F0502020204030204" pitchFamily="34" charset="0"/>
                        </a:rPr>
                        <a:t>42</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ctr"/>
                      <a:r>
                        <a:rPr lang="hr-HR" sz="1400" b="1" i="1" u="none" strike="noStrike">
                          <a:solidFill>
                            <a:srgbClr val="002060"/>
                          </a:solidFill>
                          <a:effectLst/>
                          <a:latin typeface="Calibri" panose="020F0502020204030204" pitchFamily="34" charset="0"/>
                        </a:rPr>
                        <a:t>Rashodi za nabavu proizvedene dugotrajne imovine</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a:solidFill>
                            <a:srgbClr val="002060"/>
                          </a:solidFill>
                          <a:effectLst/>
                          <a:latin typeface="Calibri" panose="020F0502020204030204" pitchFamily="34" charset="0"/>
                        </a:rPr>
                        <a:t>326.900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dirty="0">
                          <a:solidFill>
                            <a:srgbClr val="002060"/>
                          </a:solidFill>
                          <a:effectLst/>
                          <a:latin typeface="Calibri" panose="020F0502020204030204" pitchFamily="34" charset="0"/>
                        </a:rPr>
                        <a:t>171.900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dirty="0">
                          <a:solidFill>
                            <a:srgbClr val="002060"/>
                          </a:solidFill>
                          <a:effectLst/>
                          <a:latin typeface="Calibri" panose="020F0502020204030204" pitchFamily="34" charset="0"/>
                        </a:rPr>
                        <a:t>171.900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880072497"/>
                  </a:ext>
                </a:extLst>
              </a:tr>
              <a:tr h="258755">
                <a:tc>
                  <a:txBody>
                    <a:bodyPr/>
                    <a:lstStyle/>
                    <a:p>
                      <a:pPr algn="ctr" fontAlgn="ctr"/>
                      <a:r>
                        <a:rPr lang="hr-HR" sz="1400" b="0" i="1" u="none" strike="noStrike">
                          <a:solidFill>
                            <a:srgbClr val="002060"/>
                          </a:solidFill>
                          <a:effectLst/>
                          <a:latin typeface="Calibri" panose="020F0502020204030204" pitchFamily="34" charset="0"/>
                        </a:rPr>
                        <a:t>422</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ctr"/>
                      <a:r>
                        <a:rPr lang="hr-HR" sz="1400" b="0" i="1" u="none" strike="noStrike">
                          <a:solidFill>
                            <a:srgbClr val="002060"/>
                          </a:solidFill>
                          <a:effectLst/>
                          <a:latin typeface="Calibri" panose="020F0502020204030204" pitchFamily="34" charset="0"/>
                        </a:rPr>
                        <a:t>Postrojenja i oprema</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0" i="1" u="none" strike="noStrike">
                          <a:solidFill>
                            <a:srgbClr val="002060"/>
                          </a:solidFill>
                          <a:effectLst/>
                          <a:latin typeface="Calibri" panose="020F0502020204030204" pitchFamily="34" charset="0"/>
                        </a:rPr>
                        <a:t>306.900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87183468"/>
                  </a:ext>
                </a:extLst>
              </a:tr>
              <a:tr h="398572">
                <a:tc>
                  <a:txBody>
                    <a:bodyPr/>
                    <a:lstStyle/>
                    <a:p>
                      <a:pPr algn="ctr" fontAlgn="ctr"/>
                      <a:r>
                        <a:rPr lang="hr-HR" sz="1400" b="0" i="1" u="none" strike="noStrike">
                          <a:solidFill>
                            <a:srgbClr val="002060"/>
                          </a:solidFill>
                          <a:effectLst/>
                          <a:latin typeface="Calibri" panose="020F0502020204030204" pitchFamily="34" charset="0"/>
                        </a:rPr>
                        <a:t>424</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fontAlgn="ctr"/>
                      <a:r>
                        <a:rPr lang="hr-HR" sz="1400" b="0" i="1" u="none" strike="noStrike">
                          <a:solidFill>
                            <a:srgbClr val="002060"/>
                          </a:solidFill>
                          <a:effectLst/>
                          <a:latin typeface="Calibri" panose="020F0502020204030204" pitchFamily="34" charset="0"/>
                        </a:rPr>
                        <a:t>Knjige, umjetnička djela i ostale izložbene vrijednosti</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0" i="1" u="none" strike="noStrike">
                          <a:solidFill>
                            <a:srgbClr val="002060"/>
                          </a:solidFill>
                          <a:effectLst/>
                          <a:latin typeface="Calibri" panose="020F0502020204030204" pitchFamily="34" charset="0"/>
                        </a:rPr>
                        <a:t>20.000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endParaRPr lang="hr-HR" sz="1400" b="0" i="1" u="none" strike="noStrike" dirty="0">
                        <a:solidFill>
                          <a:srgbClr val="002060"/>
                        </a:solidFill>
                        <a:effectLst/>
                        <a:latin typeface="Calibri" panose="020F0502020204030204" pitchFamily="34" charset="0"/>
                      </a:endParaRP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531540686"/>
                  </a:ext>
                </a:extLst>
              </a:tr>
              <a:tr h="258755">
                <a:tc gridSpan="2">
                  <a:txBody>
                    <a:bodyPr/>
                    <a:lstStyle/>
                    <a:p>
                      <a:pPr algn="ctr" fontAlgn="ctr"/>
                      <a:r>
                        <a:rPr lang="hr-HR" sz="1400" b="1" i="1" u="none" strike="noStrike">
                          <a:solidFill>
                            <a:srgbClr val="002060"/>
                          </a:solidFill>
                          <a:effectLst/>
                          <a:latin typeface="Calibri" panose="020F0502020204030204" pitchFamily="34" charset="0"/>
                        </a:rPr>
                        <a:t>UKUPNO RASHODI</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hMerge="1">
                  <a:txBody>
                    <a:bodyPr/>
                    <a:lstStyle/>
                    <a:p>
                      <a:endParaRPr lang="hr-HR"/>
                    </a:p>
                  </a:txBody>
                  <a:tcPr/>
                </a:tc>
                <a:tc>
                  <a:txBody>
                    <a:bodyPr/>
                    <a:lstStyle/>
                    <a:p>
                      <a:pPr algn="r" fontAlgn="ctr"/>
                      <a:r>
                        <a:rPr lang="hr-HR" sz="1400" b="1" i="1" u="none" strike="noStrike">
                          <a:solidFill>
                            <a:srgbClr val="002060"/>
                          </a:solidFill>
                          <a:effectLst/>
                          <a:latin typeface="Calibri" panose="020F0502020204030204" pitchFamily="34" charset="0"/>
                        </a:rPr>
                        <a:t>4.528.400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a:solidFill>
                            <a:srgbClr val="002060"/>
                          </a:solidFill>
                          <a:effectLst/>
                          <a:latin typeface="Calibri" panose="020F0502020204030204" pitchFamily="34" charset="0"/>
                        </a:rPr>
                        <a:t>4.454.407</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dirty="0">
                          <a:solidFill>
                            <a:srgbClr val="002060"/>
                          </a:solidFill>
                          <a:effectLst/>
                          <a:latin typeface="Calibri" panose="020F0502020204030204" pitchFamily="34" charset="0"/>
                        </a:rPr>
                        <a:t>4.534.007</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18548995"/>
                  </a:ext>
                </a:extLst>
              </a:tr>
              <a:tr h="258755">
                <a:tc gridSpan="2">
                  <a:txBody>
                    <a:bodyPr/>
                    <a:lstStyle/>
                    <a:p>
                      <a:pPr algn="ctr" fontAlgn="ctr"/>
                      <a:r>
                        <a:rPr lang="hr-HR" sz="1400" b="1" i="1" u="none" strike="noStrike">
                          <a:solidFill>
                            <a:srgbClr val="002060"/>
                          </a:solidFill>
                          <a:effectLst/>
                          <a:latin typeface="Calibri" panose="020F0502020204030204" pitchFamily="34" charset="0"/>
                        </a:rPr>
                        <a:t>922 Manjak poslovanja </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hMerge="1">
                  <a:txBody>
                    <a:bodyPr/>
                    <a:lstStyle/>
                    <a:p>
                      <a:endParaRPr lang="hr-HR"/>
                    </a:p>
                  </a:txBody>
                  <a:tcPr/>
                </a:tc>
                <a:tc>
                  <a:txBody>
                    <a:bodyPr/>
                    <a:lstStyle/>
                    <a:p>
                      <a:pPr algn="r" fontAlgn="ctr"/>
                      <a:r>
                        <a:rPr lang="hr-HR" sz="1400" b="1" i="1" u="none" strike="noStrike">
                          <a:solidFill>
                            <a:srgbClr val="002060"/>
                          </a:solidFill>
                          <a:effectLst/>
                          <a:latin typeface="Calibri" panose="020F0502020204030204" pitchFamily="34" charset="0"/>
                        </a:rPr>
                        <a:t>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a:solidFill>
                            <a:srgbClr val="002060"/>
                          </a:solidFill>
                          <a:effectLst/>
                          <a:latin typeface="Calibri" panose="020F0502020204030204" pitchFamily="34" charset="0"/>
                        </a:rPr>
                        <a:t>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dirty="0">
                          <a:solidFill>
                            <a:srgbClr val="002060"/>
                          </a:solidFill>
                          <a:effectLst/>
                          <a:latin typeface="Calibri" panose="020F0502020204030204" pitchFamily="34" charset="0"/>
                        </a:rPr>
                        <a:t>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16854749"/>
                  </a:ext>
                </a:extLst>
              </a:tr>
              <a:tr h="237246">
                <a:tc gridSpan="2">
                  <a:txBody>
                    <a:bodyPr/>
                    <a:lstStyle/>
                    <a:p>
                      <a:pPr algn="ctr" fontAlgn="ctr"/>
                      <a:r>
                        <a:rPr lang="hr-HR" sz="1400" b="1" i="1" u="none" strike="noStrike">
                          <a:solidFill>
                            <a:srgbClr val="002060"/>
                          </a:solidFill>
                          <a:effectLst/>
                          <a:latin typeface="Calibri" panose="020F0502020204030204" pitchFamily="34" charset="0"/>
                        </a:rPr>
                        <a:t>Sveukupno rashodi + manjak</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hMerge="1">
                  <a:txBody>
                    <a:bodyPr/>
                    <a:lstStyle/>
                    <a:p>
                      <a:endParaRPr lang="hr-HR"/>
                    </a:p>
                  </a:txBody>
                  <a:tcPr/>
                </a:tc>
                <a:tc>
                  <a:txBody>
                    <a:bodyPr/>
                    <a:lstStyle/>
                    <a:p>
                      <a:pPr algn="r" fontAlgn="ctr"/>
                      <a:r>
                        <a:rPr lang="hr-HR" sz="1400" b="1" i="1" u="none" strike="noStrike">
                          <a:solidFill>
                            <a:srgbClr val="002060"/>
                          </a:solidFill>
                          <a:effectLst/>
                          <a:latin typeface="Calibri" panose="020F0502020204030204" pitchFamily="34" charset="0"/>
                        </a:rPr>
                        <a:t>4.528.400</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a:solidFill>
                            <a:srgbClr val="002060"/>
                          </a:solidFill>
                          <a:effectLst/>
                          <a:latin typeface="Calibri" panose="020F0502020204030204" pitchFamily="34" charset="0"/>
                        </a:rPr>
                        <a:t>4.454.407</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r" fontAlgn="ctr"/>
                      <a:r>
                        <a:rPr lang="hr-HR" sz="1400" b="1" i="1" u="none" strike="noStrike" dirty="0">
                          <a:solidFill>
                            <a:srgbClr val="002060"/>
                          </a:solidFill>
                          <a:effectLst/>
                          <a:latin typeface="Calibri" panose="020F0502020204030204" pitchFamily="34" charset="0"/>
                        </a:rPr>
                        <a:t>4.534.007</a:t>
                      </a:r>
                    </a:p>
                  </a:txBody>
                  <a:tcPr marL="8381" marR="8381" marT="8381"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82127083"/>
                  </a:ext>
                </a:extLst>
              </a:tr>
            </a:tbl>
          </a:graphicData>
        </a:graphic>
      </p:graphicFrame>
      <p:sp>
        <p:nvSpPr>
          <p:cNvPr id="5" name="Speech Bubble: Rectangle with Corners Rounded 4">
            <a:extLst>
              <a:ext uri="{FF2B5EF4-FFF2-40B4-BE49-F238E27FC236}">
                <a16:creationId xmlns:a16="http://schemas.microsoft.com/office/drawing/2014/main" id="{8477F991-5A33-4E36-BF21-D87B33817139}"/>
              </a:ext>
            </a:extLst>
          </p:cNvPr>
          <p:cNvSpPr/>
          <p:nvPr/>
        </p:nvSpPr>
        <p:spPr>
          <a:xfrm>
            <a:off x="3131840" y="6043144"/>
            <a:ext cx="2304256" cy="803834"/>
          </a:xfrm>
          <a:prstGeom prst="wedgeRoundRectCallout">
            <a:avLst>
              <a:gd name="adj1" fmla="val 51229"/>
              <a:gd name="adj2" fmla="val -349167"/>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hr-HR" sz="1600" b="1" dirty="0"/>
              <a:t>RASHODI NA RAZINI PODSKUPINE - 3.RAZINA RAČ.PLANA</a:t>
            </a:r>
          </a:p>
        </p:txBody>
      </p:sp>
      <p:sp>
        <p:nvSpPr>
          <p:cNvPr id="6" name="Star: 32 Points 5">
            <a:extLst>
              <a:ext uri="{FF2B5EF4-FFF2-40B4-BE49-F238E27FC236}">
                <a16:creationId xmlns:a16="http://schemas.microsoft.com/office/drawing/2014/main" id="{C70FF4EF-C2B4-4809-B7C3-B66B83EED585}"/>
              </a:ext>
            </a:extLst>
          </p:cNvPr>
          <p:cNvSpPr/>
          <p:nvPr/>
        </p:nvSpPr>
        <p:spPr>
          <a:xfrm>
            <a:off x="1187624" y="3878077"/>
            <a:ext cx="3240360" cy="1927187"/>
          </a:xfrm>
          <a:prstGeom prst="star32">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hr-HR" sz="1400" b="1" dirty="0"/>
              <a:t>NAZIV PODSKUPINE – 3. RAZINE MORA BITI PREMA RAČUNSKOM PLANU </a:t>
            </a:r>
          </a:p>
        </p:txBody>
      </p:sp>
    </p:spTree>
    <p:extLst>
      <p:ext uri="{BB962C8B-B14F-4D97-AF65-F5344CB8AC3E}">
        <p14:creationId xmlns:p14="http://schemas.microsoft.com/office/powerpoint/2010/main" val="41605673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BCBDD-5D3B-4150-AE4C-CF18F95D9261}"/>
              </a:ext>
            </a:extLst>
          </p:cNvPr>
          <p:cNvSpPr>
            <a:spLocks noGrp="1"/>
          </p:cNvSpPr>
          <p:nvPr>
            <p:ph type="title"/>
          </p:nvPr>
        </p:nvSpPr>
        <p:spPr>
          <a:xfrm>
            <a:off x="457200" y="533400"/>
            <a:ext cx="8229600" cy="591344"/>
          </a:xfrm>
        </p:spPr>
        <p:txBody>
          <a:bodyPr>
            <a:normAutofit/>
          </a:bodyPr>
          <a:lstStyle/>
          <a:p>
            <a:r>
              <a:rPr lang="hr-HR" sz="3200" b="1" dirty="0"/>
              <a:t>IZ PRAVILNIKA O IZVRŠENJU</a:t>
            </a:r>
          </a:p>
        </p:txBody>
      </p:sp>
      <p:sp>
        <p:nvSpPr>
          <p:cNvPr id="3" name="Content Placeholder 2">
            <a:extLst>
              <a:ext uri="{FF2B5EF4-FFF2-40B4-BE49-F238E27FC236}">
                <a16:creationId xmlns:a16="http://schemas.microsoft.com/office/drawing/2014/main" id="{7EE0E672-D6C0-4EE7-8F46-6A6DE6622020}"/>
              </a:ext>
            </a:extLst>
          </p:cNvPr>
          <p:cNvSpPr>
            <a:spLocks noGrp="1"/>
          </p:cNvSpPr>
          <p:nvPr>
            <p:ph idx="1"/>
          </p:nvPr>
        </p:nvSpPr>
        <p:spPr>
          <a:xfrm>
            <a:off x="457200" y="1124744"/>
            <a:ext cx="8229600" cy="5352256"/>
          </a:xfrm>
        </p:spPr>
        <p:txBody>
          <a:bodyPr>
            <a:normAutofit fontScale="92500" lnSpcReduction="10000"/>
          </a:bodyPr>
          <a:lstStyle/>
          <a:p>
            <a:pPr indent="0" algn="just">
              <a:lnSpc>
                <a:spcPct val="105000"/>
              </a:lnSpc>
              <a:spcBef>
                <a:spcPts val="500"/>
              </a:spcBef>
              <a:spcAft>
                <a:spcPts val="500"/>
              </a:spcAft>
              <a:buNone/>
            </a:pPr>
            <a:r>
              <a:rPr lang="hr-HR" sz="2100" spc="30" dirty="0">
                <a:effectLst/>
                <a:ea typeface="Times New Roman" panose="02020603050405020304" pitchFamily="18" charset="0"/>
                <a:cs typeface="Arial" panose="020B0604020202020204" pitchFamily="34" charset="0"/>
              </a:rPr>
              <a:t>Prihodi i rashodi prema ekonomskoj klasifikaciji iskazuju se u tablici sljedećeg sadržaja:</a:t>
            </a:r>
          </a:p>
          <a:p>
            <a:pPr marL="450215" indent="0">
              <a:spcBef>
                <a:spcPts val="300"/>
              </a:spcBef>
              <a:spcAft>
                <a:spcPts val="300"/>
              </a:spcAft>
              <a:buNone/>
              <a:tabLst>
                <a:tab pos="540385" algn="l"/>
              </a:tabLst>
            </a:pPr>
            <a:r>
              <a:rPr lang="hr-HR" sz="2100" spc="30" dirty="0">
                <a:effectLst/>
                <a:ea typeface="Times New Roman" panose="02020603050405020304" pitchFamily="18" charset="0"/>
                <a:cs typeface="Arial" panose="020B0604020202020204" pitchFamily="34" charset="0"/>
              </a:rPr>
              <a:t>– stupac 1: </a:t>
            </a:r>
            <a:r>
              <a:rPr lang="hr-HR" sz="2100" b="1" spc="30" dirty="0">
                <a:effectLst/>
                <a:ea typeface="Times New Roman" panose="02020603050405020304" pitchFamily="18" charset="0"/>
                <a:cs typeface="Arial" panose="020B0604020202020204" pitchFamily="34" charset="0"/>
              </a:rPr>
              <a:t>brojčana oznaka i naziv računa </a:t>
            </a:r>
            <a:r>
              <a:rPr lang="hr-HR" sz="2100" spc="30" dirty="0">
                <a:effectLst/>
                <a:ea typeface="Times New Roman" panose="02020603050405020304" pitchFamily="18" charset="0"/>
                <a:cs typeface="Arial" panose="020B0604020202020204" pitchFamily="34" charset="0"/>
              </a:rPr>
              <a:t>prihoda i rashoda ekonomske klasifikacije na razini razreda, skupine, podskupine i odjeljka,</a:t>
            </a:r>
          </a:p>
          <a:p>
            <a:pPr marL="450215" indent="0">
              <a:spcBef>
                <a:spcPts val="300"/>
              </a:spcBef>
              <a:spcAft>
                <a:spcPts val="300"/>
              </a:spcAft>
              <a:buNone/>
              <a:tabLst>
                <a:tab pos="540385" algn="l"/>
              </a:tabLst>
            </a:pPr>
            <a:r>
              <a:rPr lang="hr-HR" sz="2100" spc="30" dirty="0">
                <a:effectLst/>
                <a:ea typeface="Times New Roman" panose="02020603050405020304" pitchFamily="18" charset="0"/>
                <a:cs typeface="Arial" panose="020B0604020202020204" pitchFamily="34" charset="0"/>
              </a:rPr>
              <a:t>– stupac 2: </a:t>
            </a:r>
            <a:r>
              <a:rPr lang="hr-HR" sz="2100" b="1" spc="30" dirty="0">
                <a:effectLst/>
                <a:ea typeface="Times New Roman" panose="02020603050405020304" pitchFamily="18" charset="0"/>
                <a:cs typeface="Arial" panose="020B0604020202020204" pitchFamily="34" charset="0"/>
              </a:rPr>
              <a:t>ostvarenje/izvršenje za izvještajno razdoblje prethodne proračunske godine </a:t>
            </a:r>
            <a:r>
              <a:rPr lang="hr-HR" sz="2100" b="1" spc="30" dirty="0">
                <a:solidFill>
                  <a:srgbClr val="FF0000"/>
                </a:solidFill>
                <a:effectLst/>
                <a:ea typeface="Times New Roman" panose="02020603050405020304" pitchFamily="18" charset="0"/>
                <a:cs typeface="Arial" panose="020B0604020202020204" pitchFamily="34" charset="0"/>
              </a:rPr>
              <a:t>na razini razreda, skupine, podskupine i odjeljka ekonomske klasifikacije</a:t>
            </a:r>
            <a:r>
              <a:rPr lang="hr-HR" sz="2100" spc="30" dirty="0">
                <a:effectLst/>
                <a:ea typeface="Times New Roman" panose="02020603050405020304" pitchFamily="18" charset="0"/>
                <a:cs typeface="Arial" panose="020B0604020202020204" pitchFamily="34" charset="0"/>
              </a:rPr>
              <a:t>,</a:t>
            </a:r>
          </a:p>
          <a:p>
            <a:pPr marL="450215" indent="0">
              <a:spcBef>
                <a:spcPts val="300"/>
              </a:spcBef>
              <a:spcAft>
                <a:spcPts val="300"/>
              </a:spcAft>
              <a:buNone/>
              <a:tabLst>
                <a:tab pos="540385" algn="l"/>
              </a:tabLst>
            </a:pPr>
            <a:r>
              <a:rPr lang="hr-HR" sz="2100" spc="30" dirty="0">
                <a:effectLst/>
                <a:ea typeface="Times New Roman" panose="02020603050405020304" pitchFamily="18" charset="0"/>
                <a:cs typeface="Arial" panose="020B0604020202020204" pitchFamily="34" charset="0"/>
              </a:rPr>
              <a:t>– stupac 3: </a:t>
            </a:r>
            <a:r>
              <a:rPr lang="hr-HR" sz="2100" b="1" spc="30" dirty="0">
                <a:effectLst/>
                <a:ea typeface="Times New Roman" panose="02020603050405020304" pitchFamily="18" charset="0"/>
                <a:cs typeface="Arial" panose="020B0604020202020204" pitchFamily="34" charset="0"/>
              </a:rPr>
              <a:t>izvorni plan za proračunsku godinu </a:t>
            </a:r>
            <a:r>
              <a:rPr lang="hr-HR" sz="2100" spc="30" dirty="0">
                <a:effectLst/>
                <a:ea typeface="Times New Roman" panose="02020603050405020304" pitchFamily="18" charset="0"/>
                <a:cs typeface="Arial" panose="020B0604020202020204" pitchFamily="34" charset="0"/>
              </a:rPr>
              <a:t>na razini razreda, skupine i podskupine ekonomske klasifikacije,</a:t>
            </a:r>
          </a:p>
          <a:p>
            <a:pPr marL="450215" indent="0">
              <a:spcBef>
                <a:spcPts val="300"/>
              </a:spcBef>
              <a:spcAft>
                <a:spcPts val="300"/>
              </a:spcAft>
              <a:buNone/>
              <a:tabLst>
                <a:tab pos="540385" algn="l"/>
              </a:tabLst>
            </a:pPr>
            <a:r>
              <a:rPr lang="hr-HR" sz="2100" spc="30" dirty="0">
                <a:effectLst/>
                <a:ea typeface="Times New Roman" panose="02020603050405020304" pitchFamily="18" charset="0"/>
                <a:cs typeface="Arial" panose="020B0604020202020204" pitchFamily="34" charset="0"/>
              </a:rPr>
              <a:t>– stupac 4</a:t>
            </a:r>
            <a:r>
              <a:rPr lang="hr-HR" sz="2100" b="1" spc="30" dirty="0">
                <a:effectLst/>
                <a:ea typeface="Times New Roman" panose="02020603050405020304" pitchFamily="18" charset="0"/>
                <a:cs typeface="Arial" panose="020B0604020202020204" pitchFamily="34" charset="0"/>
              </a:rPr>
              <a:t>: tekući plan za proračunsku godinu </a:t>
            </a:r>
            <a:r>
              <a:rPr lang="hr-HR" sz="2100" spc="30" dirty="0">
                <a:effectLst/>
                <a:ea typeface="Times New Roman" panose="02020603050405020304" pitchFamily="18" charset="0"/>
                <a:cs typeface="Arial" panose="020B0604020202020204" pitchFamily="34" charset="0"/>
              </a:rPr>
              <a:t>na razini razreda, skupine i podskupine ekonomske klasifikacije,</a:t>
            </a:r>
          </a:p>
          <a:p>
            <a:pPr marL="450215" indent="0">
              <a:spcBef>
                <a:spcPts val="300"/>
              </a:spcBef>
              <a:spcAft>
                <a:spcPts val="300"/>
              </a:spcAft>
              <a:buNone/>
              <a:tabLst>
                <a:tab pos="540385" algn="l"/>
              </a:tabLst>
            </a:pPr>
            <a:r>
              <a:rPr lang="hr-HR" sz="2100" spc="30" dirty="0">
                <a:effectLst/>
                <a:ea typeface="Times New Roman" panose="02020603050405020304" pitchFamily="18" charset="0"/>
                <a:cs typeface="Arial" panose="020B0604020202020204" pitchFamily="34" charset="0"/>
              </a:rPr>
              <a:t>– stupac 5: </a:t>
            </a:r>
            <a:r>
              <a:rPr lang="hr-HR" sz="2100" b="1" spc="30" dirty="0">
                <a:effectLst/>
                <a:ea typeface="Times New Roman" panose="02020603050405020304" pitchFamily="18" charset="0"/>
                <a:cs typeface="Arial" panose="020B0604020202020204" pitchFamily="34" charset="0"/>
              </a:rPr>
              <a:t>ostvarenje/izvršenje za izvještajno razdoblje </a:t>
            </a:r>
            <a:r>
              <a:rPr lang="hr-HR" sz="2100" spc="30" dirty="0">
                <a:effectLst/>
                <a:ea typeface="Times New Roman" panose="02020603050405020304" pitchFamily="18" charset="0"/>
                <a:cs typeface="Arial" panose="020B0604020202020204" pitchFamily="34" charset="0"/>
              </a:rPr>
              <a:t>na razini razreda, skupine, podskupine i odjeljka ekonomske klasifikacije,</a:t>
            </a:r>
          </a:p>
          <a:p>
            <a:pPr marL="450215" indent="0">
              <a:spcBef>
                <a:spcPts val="300"/>
              </a:spcBef>
              <a:spcAft>
                <a:spcPts val="300"/>
              </a:spcAft>
              <a:buNone/>
              <a:tabLst>
                <a:tab pos="540385" algn="l"/>
              </a:tabLst>
            </a:pPr>
            <a:r>
              <a:rPr lang="hr-HR" sz="2100" spc="30" dirty="0">
                <a:effectLst/>
                <a:ea typeface="Times New Roman" panose="02020603050405020304" pitchFamily="18" charset="0"/>
                <a:cs typeface="Arial" panose="020B0604020202020204" pitchFamily="34" charset="0"/>
              </a:rPr>
              <a:t>– stupac 6: </a:t>
            </a:r>
            <a:r>
              <a:rPr lang="hr-HR" sz="2100" b="1" spc="30" dirty="0">
                <a:effectLst/>
                <a:ea typeface="Times New Roman" panose="02020603050405020304" pitchFamily="18" charset="0"/>
                <a:cs typeface="Arial" panose="020B0604020202020204" pitchFamily="34" charset="0"/>
              </a:rPr>
              <a:t>indeks ostvarenja/izvršenja za izvještajno razdoblje u odnosu na ostvarenje/izvršenje za izvještajno razdoblje prethodne godine</a:t>
            </a:r>
            <a:r>
              <a:rPr lang="hr-HR" sz="2100" spc="30" dirty="0">
                <a:effectLst/>
                <a:ea typeface="Times New Roman" panose="02020603050405020304" pitchFamily="18" charset="0"/>
                <a:cs typeface="Arial" panose="020B0604020202020204" pitchFamily="34" charset="0"/>
              </a:rPr>
              <a:t>,</a:t>
            </a:r>
          </a:p>
          <a:p>
            <a:pPr marL="450215" indent="0">
              <a:spcBef>
                <a:spcPts val="300"/>
              </a:spcBef>
              <a:spcAft>
                <a:spcPts val="300"/>
              </a:spcAft>
              <a:buNone/>
              <a:tabLst>
                <a:tab pos="540385" algn="l"/>
              </a:tabLst>
            </a:pPr>
            <a:r>
              <a:rPr lang="hr-HR" sz="2100" spc="30" dirty="0">
                <a:effectLst/>
                <a:ea typeface="Times New Roman" panose="02020603050405020304" pitchFamily="18" charset="0"/>
                <a:cs typeface="Arial" panose="020B0604020202020204" pitchFamily="34" charset="0"/>
              </a:rPr>
              <a:t>– stupac 7: </a:t>
            </a:r>
            <a:r>
              <a:rPr lang="hr-HR" sz="2100" b="1" spc="30" dirty="0">
                <a:effectLst/>
                <a:ea typeface="Times New Roman" panose="02020603050405020304" pitchFamily="18" charset="0"/>
                <a:cs typeface="Arial" panose="020B0604020202020204" pitchFamily="34" charset="0"/>
              </a:rPr>
              <a:t>indeks ostvarenja/izvršenja za izvještajno razdoblje u odnosu na tekući plan za proračunsku godinu</a:t>
            </a:r>
            <a:r>
              <a:rPr lang="hr-HR" sz="2100" spc="30" dirty="0">
                <a:effectLst/>
                <a:ea typeface="Times New Roman" panose="02020603050405020304" pitchFamily="18" charset="0"/>
                <a:cs typeface="Arial" panose="020B0604020202020204" pitchFamily="34" charset="0"/>
              </a:rPr>
              <a:t>.</a:t>
            </a:r>
          </a:p>
          <a:p>
            <a:endParaRPr lang="hr-HR" dirty="0"/>
          </a:p>
        </p:txBody>
      </p:sp>
    </p:spTree>
    <p:extLst>
      <p:ext uri="{BB962C8B-B14F-4D97-AF65-F5344CB8AC3E}">
        <p14:creationId xmlns:p14="http://schemas.microsoft.com/office/powerpoint/2010/main" val="345559917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81391-C2FD-4AA8-A906-B6CEF1A6334F}"/>
              </a:ext>
            </a:extLst>
          </p:cNvPr>
          <p:cNvSpPr>
            <a:spLocks noGrp="1"/>
          </p:cNvSpPr>
          <p:nvPr>
            <p:ph type="title"/>
          </p:nvPr>
        </p:nvSpPr>
        <p:spPr/>
        <p:txBody>
          <a:bodyPr>
            <a:normAutofit/>
          </a:bodyPr>
          <a:lstStyle/>
          <a:p>
            <a:r>
              <a:rPr lang="hr-HR" sz="3200" b="1" dirty="0"/>
              <a:t>IZVORNI I TEKUĆI PLAN</a:t>
            </a:r>
          </a:p>
        </p:txBody>
      </p:sp>
      <p:sp>
        <p:nvSpPr>
          <p:cNvPr id="3" name="Content Placeholder 2">
            <a:extLst>
              <a:ext uri="{FF2B5EF4-FFF2-40B4-BE49-F238E27FC236}">
                <a16:creationId xmlns:a16="http://schemas.microsoft.com/office/drawing/2014/main" id="{EDA4AD3C-DCB3-432B-A1D4-14E00B4B77CC}"/>
              </a:ext>
            </a:extLst>
          </p:cNvPr>
          <p:cNvSpPr>
            <a:spLocks noGrp="1"/>
          </p:cNvSpPr>
          <p:nvPr>
            <p:ph idx="1"/>
          </p:nvPr>
        </p:nvSpPr>
        <p:spPr/>
        <p:txBody>
          <a:bodyPr>
            <a:normAutofit/>
          </a:bodyPr>
          <a:lstStyle/>
          <a:p>
            <a:r>
              <a:rPr lang="hr-HR" sz="2200" dirty="0"/>
              <a:t>Izvorni plan je financijski plan odnosno posljednje izmjene i dopune financijskog plana donesenih od strane školskog odbora</a:t>
            </a:r>
          </a:p>
          <a:p>
            <a:r>
              <a:rPr lang="hr-HR" sz="2200" dirty="0"/>
              <a:t>Tekući plan je financijski plan odnosno posljednje izmjene i dopune financijskog plana s uključenim naknadno izvršenim preraspodjelama </a:t>
            </a:r>
            <a:r>
              <a:rPr lang="hr-HR" sz="2200" b="1" dirty="0"/>
              <a:t>– PREMA NOVOM ZOP-U ŠKOLE NEMAJU PRERASPODJELU</a:t>
            </a:r>
          </a:p>
          <a:p>
            <a:r>
              <a:rPr lang="hr-HR" sz="2200" dirty="0"/>
              <a:t>Ako od donošenja financijskog plana odnosno posljednjih izmjena i dopuna nije bilo izvršenih preraspodjela, ne iskazuje se stupac tekući  plan te se indeks izvršenja za izvještajno razdoblje iskazuje u odnosu na izvorni plan.</a:t>
            </a:r>
          </a:p>
        </p:txBody>
      </p:sp>
      <p:sp>
        <p:nvSpPr>
          <p:cNvPr id="4" name="TextBox 3">
            <a:extLst>
              <a:ext uri="{FF2B5EF4-FFF2-40B4-BE49-F238E27FC236}">
                <a16:creationId xmlns:a16="http://schemas.microsoft.com/office/drawing/2014/main" id="{2DB84273-28DF-493F-803C-A3341125FCD0}"/>
              </a:ext>
            </a:extLst>
          </p:cNvPr>
          <p:cNvSpPr txBox="1"/>
          <p:nvPr/>
        </p:nvSpPr>
        <p:spPr>
          <a:xfrm>
            <a:off x="1763688" y="5157192"/>
            <a:ext cx="5544616" cy="707886"/>
          </a:xfrm>
          <a:prstGeom prst="rect">
            <a:avLst/>
          </a:prstGeom>
          <a:noFill/>
        </p:spPr>
        <p:txBody>
          <a:bodyPr wrap="square">
            <a:spAutoFit/>
          </a:bodyPr>
          <a:lstStyle/>
          <a:p>
            <a:pPr algn="ctr"/>
            <a:r>
              <a:rPr lang="hr-HR" sz="2000" b="1" dirty="0">
                <a:solidFill>
                  <a:srgbClr val="FF0000"/>
                </a:solidFill>
              </a:rPr>
              <a:t>U IZVJEŠTAJU O IZVRŠENJU FINANCIJSKOG PLANA </a:t>
            </a:r>
          </a:p>
          <a:p>
            <a:pPr algn="ctr"/>
            <a:r>
              <a:rPr lang="hr-HR" sz="2000" b="1" dirty="0">
                <a:solidFill>
                  <a:srgbClr val="FF0000"/>
                </a:solidFill>
              </a:rPr>
              <a:t>ŠKOLE IMAJU SAMO IZVORNI PLAN</a:t>
            </a:r>
          </a:p>
        </p:txBody>
      </p:sp>
    </p:spTree>
    <p:extLst>
      <p:ext uri="{BB962C8B-B14F-4D97-AF65-F5344CB8AC3E}">
        <p14:creationId xmlns:p14="http://schemas.microsoft.com/office/powerpoint/2010/main" val="1163483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61D27-67DC-4198-9F20-8D7B52DD99FC}"/>
              </a:ext>
            </a:extLst>
          </p:cNvPr>
          <p:cNvSpPr>
            <a:spLocks noGrp="1"/>
          </p:cNvSpPr>
          <p:nvPr>
            <p:ph type="title"/>
          </p:nvPr>
        </p:nvSpPr>
        <p:spPr>
          <a:xfrm>
            <a:off x="251520" y="408410"/>
            <a:ext cx="8712968" cy="519336"/>
          </a:xfrm>
        </p:spPr>
        <p:txBody>
          <a:bodyPr>
            <a:noAutofit/>
          </a:bodyPr>
          <a:lstStyle/>
          <a:p>
            <a:r>
              <a:rPr lang="hr-HR" sz="3200" b="1" dirty="0"/>
              <a:t>IZVRŠENJE PRIHODA PO EKONOMSKOJ KLASIFIKACIJI</a:t>
            </a:r>
          </a:p>
        </p:txBody>
      </p:sp>
      <p:graphicFrame>
        <p:nvGraphicFramePr>
          <p:cNvPr id="4" name="Content Placeholder 3">
            <a:extLst>
              <a:ext uri="{FF2B5EF4-FFF2-40B4-BE49-F238E27FC236}">
                <a16:creationId xmlns:a16="http://schemas.microsoft.com/office/drawing/2014/main" id="{1C89D469-1047-48EE-ADB2-99BE035F36ED}"/>
              </a:ext>
            </a:extLst>
          </p:cNvPr>
          <p:cNvGraphicFramePr>
            <a:graphicFrameLocks noGrp="1"/>
          </p:cNvGraphicFramePr>
          <p:nvPr>
            <p:ph idx="1"/>
            <p:extLst>
              <p:ext uri="{D42A27DB-BD31-4B8C-83A1-F6EECF244321}">
                <p14:modId xmlns:p14="http://schemas.microsoft.com/office/powerpoint/2010/main" val="4276834393"/>
              </p:ext>
            </p:extLst>
          </p:nvPr>
        </p:nvGraphicFramePr>
        <p:xfrm>
          <a:off x="455252" y="927746"/>
          <a:ext cx="8507289" cy="4785512"/>
        </p:xfrm>
        <a:graphic>
          <a:graphicData uri="http://schemas.openxmlformats.org/drawingml/2006/table">
            <a:tbl>
              <a:tblPr firstRow="1" firstCol="1" bandRow="1"/>
              <a:tblGrid>
                <a:gridCol w="781212">
                  <a:extLst>
                    <a:ext uri="{9D8B030D-6E8A-4147-A177-3AD203B41FA5}">
                      <a16:colId xmlns:a16="http://schemas.microsoft.com/office/drawing/2014/main" val="782951968"/>
                    </a:ext>
                  </a:extLst>
                </a:gridCol>
                <a:gridCol w="2734045">
                  <a:extLst>
                    <a:ext uri="{9D8B030D-6E8A-4147-A177-3AD203B41FA5}">
                      <a16:colId xmlns:a16="http://schemas.microsoft.com/office/drawing/2014/main" val="1786669785"/>
                    </a:ext>
                  </a:extLst>
                </a:gridCol>
                <a:gridCol w="1145028">
                  <a:extLst>
                    <a:ext uri="{9D8B030D-6E8A-4147-A177-3AD203B41FA5}">
                      <a16:colId xmlns:a16="http://schemas.microsoft.com/office/drawing/2014/main" val="3557918807"/>
                    </a:ext>
                  </a:extLst>
                </a:gridCol>
                <a:gridCol w="1145028">
                  <a:extLst>
                    <a:ext uri="{9D8B030D-6E8A-4147-A177-3AD203B41FA5}">
                      <a16:colId xmlns:a16="http://schemas.microsoft.com/office/drawing/2014/main" val="1900948377"/>
                    </a:ext>
                  </a:extLst>
                </a:gridCol>
                <a:gridCol w="1145028">
                  <a:extLst>
                    <a:ext uri="{9D8B030D-6E8A-4147-A177-3AD203B41FA5}">
                      <a16:colId xmlns:a16="http://schemas.microsoft.com/office/drawing/2014/main" val="4039893660"/>
                    </a:ext>
                  </a:extLst>
                </a:gridCol>
                <a:gridCol w="778474">
                  <a:extLst>
                    <a:ext uri="{9D8B030D-6E8A-4147-A177-3AD203B41FA5}">
                      <a16:colId xmlns:a16="http://schemas.microsoft.com/office/drawing/2014/main" val="1808929796"/>
                    </a:ext>
                  </a:extLst>
                </a:gridCol>
                <a:gridCol w="778474">
                  <a:extLst>
                    <a:ext uri="{9D8B030D-6E8A-4147-A177-3AD203B41FA5}">
                      <a16:colId xmlns:a16="http://schemas.microsoft.com/office/drawing/2014/main" val="4182473770"/>
                    </a:ext>
                  </a:extLst>
                </a:gridCol>
              </a:tblGrid>
              <a:tr h="542721">
                <a:tc>
                  <a:txBody>
                    <a:bodyPr/>
                    <a:lstStyle/>
                    <a:p>
                      <a:pPr>
                        <a:lnSpc>
                          <a:spcPct val="107000"/>
                        </a:lnSpc>
                        <a:spcAft>
                          <a:spcPts val="800"/>
                        </a:spcAft>
                      </a:pPr>
                      <a:r>
                        <a:rPr lang="hr-HR" sz="1300" b="1" spc="30" dirty="0">
                          <a:effectLst/>
                          <a:latin typeface="+mn-lt"/>
                          <a:ea typeface="Times New Roman" panose="02020603050405020304" pitchFamily="18" charset="0"/>
                          <a:cs typeface="Arial" panose="020B0604020202020204" pitchFamily="34" charset="0"/>
                        </a:rPr>
                        <a:t>Brojčana</a:t>
                      </a:r>
                    </a:p>
                    <a:p>
                      <a:pPr>
                        <a:lnSpc>
                          <a:spcPct val="107000"/>
                        </a:lnSpc>
                        <a:spcAft>
                          <a:spcPts val="800"/>
                        </a:spcAft>
                      </a:pPr>
                      <a:r>
                        <a:rPr lang="hr-HR" sz="1300" b="1" spc="30" dirty="0">
                          <a:effectLst/>
                          <a:latin typeface="+mn-lt"/>
                          <a:ea typeface="Times New Roman" panose="02020603050405020304" pitchFamily="18" charset="0"/>
                          <a:cs typeface="Arial" panose="020B0604020202020204" pitchFamily="34" charset="0"/>
                        </a:rPr>
                        <a:t> oznaka</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b="1" dirty="0">
                          <a:solidFill>
                            <a:srgbClr val="000000"/>
                          </a:solidFill>
                          <a:effectLst/>
                          <a:latin typeface="+mn-lt"/>
                          <a:ea typeface="Times New Roman" panose="02020603050405020304" pitchFamily="18" charset="0"/>
                          <a:cs typeface="Calibri" panose="020F0502020204030204" pitchFamily="34" charset="0"/>
                        </a:rPr>
                        <a:t>                    Naziv </a:t>
                      </a:r>
                      <a:r>
                        <a:rPr lang="hr-HR" sz="1400" b="1" spc="30" dirty="0">
                          <a:effectLst/>
                          <a:latin typeface="+mn-lt"/>
                          <a:ea typeface="Times New Roman" panose="02020603050405020304" pitchFamily="18" charset="0"/>
                          <a:cs typeface="Arial" panose="020B0604020202020204" pitchFamily="34" charset="0"/>
                        </a:rPr>
                        <a:t> računa </a:t>
                      </a:r>
                      <a:endParaRPr lang="hr-HR" sz="14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07000"/>
                        </a:lnSpc>
                        <a:spcAft>
                          <a:spcPts val="800"/>
                        </a:spcAft>
                      </a:pPr>
                      <a:r>
                        <a:rPr lang="hr-HR" sz="1400" b="1" dirty="0">
                          <a:solidFill>
                            <a:srgbClr val="000000"/>
                          </a:solidFill>
                          <a:effectLst/>
                          <a:latin typeface="+mn-lt"/>
                          <a:ea typeface="Times New Roman" panose="02020603050405020304" pitchFamily="18" charset="0"/>
                          <a:cs typeface="Calibri" panose="020F0502020204030204" pitchFamily="34" charset="0"/>
                        </a:rPr>
                        <a:t>Izvršenje        2021</a:t>
                      </a:r>
                      <a:endParaRPr lang="hr-HR" sz="14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07000"/>
                        </a:lnSpc>
                        <a:spcAft>
                          <a:spcPts val="800"/>
                        </a:spcAft>
                      </a:pPr>
                      <a:r>
                        <a:rPr lang="hr-HR" sz="1400" b="1" dirty="0">
                          <a:solidFill>
                            <a:srgbClr val="000000"/>
                          </a:solidFill>
                          <a:effectLst/>
                          <a:latin typeface="+mn-lt"/>
                          <a:ea typeface="Times New Roman" panose="02020603050405020304" pitchFamily="18" charset="0"/>
                          <a:cs typeface="Calibri" panose="020F0502020204030204" pitchFamily="34" charset="0"/>
                        </a:rPr>
                        <a:t>Izvorni plan  2022.</a:t>
                      </a:r>
                      <a:endParaRPr lang="hr-HR" sz="14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07000"/>
                        </a:lnSpc>
                        <a:spcAft>
                          <a:spcPts val="800"/>
                        </a:spcAft>
                      </a:pPr>
                      <a:r>
                        <a:rPr lang="hr-HR" sz="1400" b="1" dirty="0">
                          <a:solidFill>
                            <a:srgbClr val="000000"/>
                          </a:solidFill>
                          <a:effectLst/>
                          <a:latin typeface="+mn-lt"/>
                          <a:ea typeface="Times New Roman" panose="02020603050405020304" pitchFamily="18" charset="0"/>
                          <a:cs typeface="Calibri" panose="020F0502020204030204" pitchFamily="34" charset="0"/>
                        </a:rPr>
                        <a:t>Izvršenje 2022.</a:t>
                      </a:r>
                      <a:endParaRPr lang="hr-HR" sz="14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07000"/>
                        </a:lnSpc>
                        <a:spcAft>
                          <a:spcPts val="800"/>
                        </a:spcAft>
                      </a:pPr>
                      <a:r>
                        <a:rPr lang="hr-HR" sz="1400" b="1" dirty="0">
                          <a:solidFill>
                            <a:srgbClr val="000000"/>
                          </a:solidFill>
                          <a:effectLst/>
                          <a:latin typeface="+mn-lt"/>
                          <a:ea typeface="Times New Roman" panose="02020603050405020304" pitchFamily="18" charset="0"/>
                          <a:cs typeface="Calibri" panose="020F0502020204030204" pitchFamily="34" charset="0"/>
                        </a:rPr>
                        <a:t>Indeks 5/3</a:t>
                      </a:r>
                      <a:endParaRPr lang="hr-HR" sz="14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07000"/>
                        </a:lnSpc>
                        <a:spcAft>
                          <a:spcPts val="800"/>
                        </a:spcAft>
                      </a:pPr>
                      <a:r>
                        <a:rPr lang="hr-HR" sz="1400" b="1" dirty="0">
                          <a:solidFill>
                            <a:srgbClr val="000000"/>
                          </a:solidFill>
                          <a:effectLst/>
                          <a:latin typeface="+mn-lt"/>
                          <a:ea typeface="Times New Roman" panose="02020603050405020304" pitchFamily="18" charset="0"/>
                          <a:cs typeface="Calibri" panose="020F0502020204030204" pitchFamily="34" charset="0"/>
                        </a:rPr>
                        <a:t>Indeks 6/5</a:t>
                      </a:r>
                      <a:endParaRPr lang="hr-HR" sz="14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763754621"/>
                  </a:ext>
                </a:extLst>
              </a:tr>
              <a:tr h="183145">
                <a:tc>
                  <a:txBody>
                    <a:bodyPr/>
                    <a:lstStyle/>
                    <a:p>
                      <a:pPr algn="ctr">
                        <a:lnSpc>
                          <a:spcPct val="107000"/>
                        </a:lnSpc>
                        <a:spcAft>
                          <a:spcPts val="800"/>
                        </a:spcAft>
                      </a:pPr>
                      <a:r>
                        <a:rPr lang="hr-HR"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hr-HR"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hr-HR"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hr-HR"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a:t>
                      </a:r>
                      <a:endParaRPr lang="hr-HR"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a:t>
                      </a:r>
                      <a:endParaRPr lang="hr-HR"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6</a:t>
                      </a:r>
                      <a:endParaRPr lang="hr-HR"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000" dirty="0">
                          <a:effectLst/>
                          <a:latin typeface="Calibri" panose="020F0502020204030204" pitchFamily="34" charset="0"/>
                          <a:ea typeface="Calibri" panose="020F0502020204030204" pitchFamily="34" charset="0"/>
                          <a:cs typeface="Arial" panose="020B0604020202020204" pitchFamily="34" charset="0"/>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73345157"/>
                  </a:ext>
                </a:extLst>
              </a:tr>
              <a:tr h="228179">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PRIHODI POSLOVANJA</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5.648.596</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5.761.167</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5.676.986</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101</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99</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91624993"/>
                  </a:ext>
                </a:extLst>
              </a:tr>
              <a:tr h="489568">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Pomoći iz inozemstva i od subjekata unutar općeg proračuna</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4.513.041</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5.110.705</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5.064.619</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112</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99</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739024845"/>
                  </a:ext>
                </a:extLst>
              </a:tr>
              <a:tr h="468307">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636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Pomoći pror.kor. iz proračuna koji im nije nadležan</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4.513.041</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5.110.705</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5.064.619</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112</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99</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081774536"/>
                  </a:ext>
                </a:extLst>
              </a:tr>
              <a:tr h="468307">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6361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Tekuće pomoći pror.korisn. iz proračuna koji im nije nadležan</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4.475.302</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5.032.098</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112</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08511379"/>
                  </a:ext>
                </a:extLst>
              </a:tr>
              <a:tr h="489568">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6362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Kapitalne pomoći pror.korisn. iz proračuna koji im nije nadležan</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37.739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32.521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86</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53366651"/>
                  </a:ext>
                </a:extLst>
              </a:tr>
              <a:tr h="489568">
                <a:tc>
                  <a:txBody>
                    <a:bodyPr/>
                    <a:lstStyle/>
                    <a:p>
                      <a:pP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65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hr-HR" sz="1400" b="1" dirty="0">
                          <a:effectLst/>
                          <a:latin typeface="Calibri" panose="020F0502020204030204" pitchFamily="34" charset="0"/>
                          <a:ea typeface="Calibri" panose="020F0502020204030204" pitchFamily="34" charset="0"/>
                          <a:cs typeface="Arial" panose="020B0604020202020204" pitchFamily="34" charset="0"/>
                        </a:rPr>
                        <a:t>Prihodi od upr. i adm.pristojbi, prist. po pos.propisima i naknada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211.100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239.300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230.820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109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96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971642443"/>
                  </a:ext>
                </a:extLst>
              </a:tr>
              <a:tr h="274021">
                <a:tc>
                  <a:txBody>
                    <a:bodyPr/>
                    <a:lstStyle/>
                    <a:p>
                      <a:pP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652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hr-HR" sz="1400" b="1" dirty="0">
                          <a:effectLst/>
                          <a:latin typeface="Calibri" panose="020F0502020204030204" pitchFamily="34" charset="0"/>
                          <a:ea typeface="Calibri" panose="020F0502020204030204" pitchFamily="34" charset="0"/>
                          <a:cs typeface="Arial" panose="020B0604020202020204" pitchFamily="34" charset="0"/>
                        </a:rPr>
                        <a:t>Prihodi po posebnim propisima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211.100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239.300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230.820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109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96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99118398"/>
                  </a:ext>
                </a:extLst>
              </a:tr>
              <a:tr h="285870">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6526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hr-HR" sz="1400" dirty="0">
                          <a:effectLst/>
                          <a:latin typeface="Calibri" panose="020F0502020204030204" pitchFamily="34" charset="0"/>
                          <a:ea typeface="Calibri" panose="020F0502020204030204" pitchFamily="34" charset="0"/>
                          <a:cs typeface="Arial" panose="020B0604020202020204" pitchFamily="34" charset="0"/>
                        </a:rPr>
                        <a:t>Ostali nespomenuti prihodi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211.100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230.820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33864477"/>
                  </a:ext>
                </a:extLst>
              </a:tr>
              <a:tr h="290194">
                <a:tc>
                  <a:txBody>
                    <a:bodyPr/>
                    <a:lstStyle/>
                    <a:p>
                      <a:pP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66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hr-HR" sz="1400" b="1" dirty="0">
                          <a:effectLst/>
                          <a:latin typeface="Calibri" panose="020F0502020204030204" pitchFamily="34" charset="0"/>
                          <a:ea typeface="Calibri" panose="020F0502020204030204" pitchFamily="34" charset="0"/>
                          <a:cs typeface="Arial" panose="020B0604020202020204" pitchFamily="34" charset="0"/>
                        </a:rPr>
                        <a:t>Prihodi od prod.proizv. i robe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57.000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63.000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68.000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119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108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97270791"/>
                  </a:ext>
                </a:extLst>
              </a:tr>
              <a:tr h="288032">
                <a:tc>
                  <a:txBody>
                    <a:bodyPr/>
                    <a:lstStyle/>
                    <a:p>
                      <a:pP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661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hr-HR" sz="1400" b="1" dirty="0">
                          <a:effectLst/>
                          <a:latin typeface="Calibri" panose="020F0502020204030204" pitchFamily="34" charset="0"/>
                          <a:ea typeface="Calibri" panose="020F0502020204030204" pitchFamily="34" charset="0"/>
                          <a:cs typeface="Arial" panose="020B0604020202020204" pitchFamily="34" charset="0"/>
                        </a:rPr>
                        <a:t>Prih.od pr.proizv. i robe te pruž.usl.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57.000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63.000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68.000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119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108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11191171"/>
                  </a:ext>
                </a:extLst>
              </a:tr>
              <a:tr h="288032">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6615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hr-HR" sz="1400" dirty="0">
                          <a:effectLst/>
                          <a:latin typeface="Calibri" panose="020F0502020204030204" pitchFamily="34" charset="0"/>
                          <a:ea typeface="Calibri" panose="020F0502020204030204" pitchFamily="34" charset="0"/>
                          <a:cs typeface="Arial" panose="020B0604020202020204" pitchFamily="34" charset="0"/>
                        </a:rPr>
                        <a:t>Prihodi od pruženih usluga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57.000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68.000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119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86100065"/>
                  </a:ext>
                </a:extLst>
              </a:tr>
            </a:tbl>
          </a:graphicData>
        </a:graphic>
      </p:graphicFrame>
      <p:sp>
        <p:nvSpPr>
          <p:cNvPr id="10" name="TextBox 9">
            <a:extLst>
              <a:ext uri="{FF2B5EF4-FFF2-40B4-BE49-F238E27FC236}">
                <a16:creationId xmlns:a16="http://schemas.microsoft.com/office/drawing/2014/main" id="{990521A2-CBE0-4289-8A1B-7C58BC6557CD}"/>
              </a:ext>
            </a:extLst>
          </p:cNvPr>
          <p:cNvSpPr txBox="1"/>
          <p:nvPr/>
        </p:nvSpPr>
        <p:spPr>
          <a:xfrm>
            <a:off x="1979712" y="5908711"/>
            <a:ext cx="1800200" cy="369332"/>
          </a:xfrm>
          <a:prstGeom prst="rect">
            <a:avLst/>
          </a:prstGeom>
          <a:noFill/>
        </p:spPr>
        <p:txBody>
          <a:bodyPr wrap="square">
            <a:spAutoFit/>
          </a:bodyPr>
          <a:lstStyle/>
          <a:p>
            <a:r>
              <a:rPr lang="hr-HR" b="1" dirty="0"/>
              <a:t>Zašto je prazno?</a:t>
            </a:r>
          </a:p>
        </p:txBody>
      </p:sp>
      <p:cxnSp>
        <p:nvCxnSpPr>
          <p:cNvPr id="12" name="Straight Arrow Connector 11">
            <a:extLst>
              <a:ext uri="{FF2B5EF4-FFF2-40B4-BE49-F238E27FC236}">
                <a16:creationId xmlns:a16="http://schemas.microsoft.com/office/drawing/2014/main" id="{992BF26C-12C3-46A9-9A34-F9EAA8B2E19F}"/>
              </a:ext>
            </a:extLst>
          </p:cNvPr>
          <p:cNvCxnSpPr/>
          <p:nvPr/>
        </p:nvCxnSpPr>
        <p:spPr>
          <a:xfrm flipV="1">
            <a:off x="3275856" y="3284984"/>
            <a:ext cx="2160240" cy="26452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90848177-74D0-43D7-951E-6F3C612F8B09}"/>
              </a:ext>
            </a:extLst>
          </p:cNvPr>
          <p:cNvSpPr txBox="1"/>
          <p:nvPr/>
        </p:nvSpPr>
        <p:spPr>
          <a:xfrm>
            <a:off x="3923928" y="5863262"/>
            <a:ext cx="4572000" cy="369332"/>
          </a:xfrm>
          <a:prstGeom prst="rect">
            <a:avLst/>
          </a:prstGeom>
          <a:noFill/>
        </p:spPr>
        <p:txBody>
          <a:bodyPr wrap="square">
            <a:spAutoFit/>
          </a:bodyPr>
          <a:lstStyle/>
          <a:p>
            <a:r>
              <a:rPr lang="hr-HR" b="1" dirty="0">
                <a:solidFill>
                  <a:srgbClr val="FF0000"/>
                </a:solidFill>
              </a:rPr>
              <a:t>Planiranje na 3. razini, izvršenje na 4.</a:t>
            </a:r>
          </a:p>
        </p:txBody>
      </p:sp>
    </p:spTree>
    <p:extLst>
      <p:ext uri="{BB962C8B-B14F-4D97-AF65-F5344CB8AC3E}">
        <p14:creationId xmlns:p14="http://schemas.microsoft.com/office/powerpoint/2010/main" val="148672969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05C39-8C9C-4455-9244-48AADA4E9093}"/>
              </a:ext>
            </a:extLst>
          </p:cNvPr>
          <p:cNvSpPr>
            <a:spLocks noGrp="1"/>
          </p:cNvSpPr>
          <p:nvPr>
            <p:ph type="title"/>
          </p:nvPr>
        </p:nvSpPr>
        <p:spPr>
          <a:xfrm>
            <a:off x="457200" y="533400"/>
            <a:ext cx="8579296" cy="990600"/>
          </a:xfrm>
        </p:spPr>
        <p:txBody>
          <a:bodyPr>
            <a:noAutofit/>
          </a:bodyPr>
          <a:lstStyle/>
          <a:p>
            <a:r>
              <a:rPr lang="hr-HR" sz="3200" b="1" dirty="0"/>
              <a:t>IZVRŠENJE RASHODA PO EKONOMSKOJ KLASIFIKACIJI</a:t>
            </a:r>
            <a:endParaRPr lang="hr-HR" sz="3200" dirty="0"/>
          </a:p>
        </p:txBody>
      </p:sp>
      <p:graphicFrame>
        <p:nvGraphicFramePr>
          <p:cNvPr id="4" name="Content Placeholder 3">
            <a:extLst>
              <a:ext uri="{FF2B5EF4-FFF2-40B4-BE49-F238E27FC236}">
                <a16:creationId xmlns:a16="http://schemas.microsoft.com/office/drawing/2014/main" id="{42E3F59C-11A5-4E7F-8BA5-346B4220AF03}"/>
              </a:ext>
            </a:extLst>
          </p:cNvPr>
          <p:cNvGraphicFramePr>
            <a:graphicFrameLocks noGrp="1"/>
          </p:cNvGraphicFramePr>
          <p:nvPr>
            <p:ph idx="1"/>
            <p:extLst>
              <p:ext uri="{D42A27DB-BD31-4B8C-83A1-F6EECF244321}">
                <p14:modId xmlns:p14="http://schemas.microsoft.com/office/powerpoint/2010/main" val="537387005"/>
              </p:ext>
            </p:extLst>
          </p:nvPr>
        </p:nvGraphicFramePr>
        <p:xfrm>
          <a:off x="457200" y="1524000"/>
          <a:ext cx="8363272" cy="4358363"/>
        </p:xfrm>
        <a:graphic>
          <a:graphicData uri="http://schemas.openxmlformats.org/drawingml/2006/table">
            <a:tbl>
              <a:tblPr firstRow="1" firstCol="1" bandRow="1"/>
              <a:tblGrid>
                <a:gridCol w="586408">
                  <a:extLst>
                    <a:ext uri="{9D8B030D-6E8A-4147-A177-3AD203B41FA5}">
                      <a16:colId xmlns:a16="http://schemas.microsoft.com/office/drawing/2014/main" val="3318688377"/>
                    </a:ext>
                  </a:extLst>
                </a:gridCol>
                <a:gridCol w="3096344">
                  <a:extLst>
                    <a:ext uri="{9D8B030D-6E8A-4147-A177-3AD203B41FA5}">
                      <a16:colId xmlns:a16="http://schemas.microsoft.com/office/drawing/2014/main" val="885895468"/>
                    </a:ext>
                  </a:extLst>
                </a:gridCol>
                <a:gridCol w="1152128">
                  <a:extLst>
                    <a:ext uri="{9D8B030D-6E8A-4147-A177-3AD203B41FA5}">
                      <a16:colId xmlns:a16="http://schemas.microsoft.com/office/drawing/2014/main" val="3161745303"/>
                    </a:ext>
                  </a:extLst>
                </a:gridCol>
                <a:gridCol w="1152128">
                  <a:extLst>
                    <a:ext uri="{9D8B030D-6E8A-4147-A177-3AD203B41FA5}">
                      <a16:colId xmlns:a16="http://schemas.microsoft.com/office/drawing/2014/main" val="1291062963"/>
                    </a:ext>
                  </a:extLst>
                </a:gridCol>
                <a:gridCol w="1080120">
                  <a:extLst>
                    <a:ext uri="{9D8B030D-6E8A-4147-A177-3AD203B41FA5}">
                      <a16:colId xmlns:a16="http://schemas.microsoft.com/office/drawing/2014/main" val="16061411"/>
                    </a:ext>
                  </a:extLst>
                </a:gridCol>
                <a:gridCol w="695109">
                  <a:extLst>
                    <a:ext uri="{9D8B030D-6E8A-4147-A177-3AD203B41FA5}">
                      <a16:colId xmlns:a16="http://schemas.microsoft.com/office/drawing/2014/main" val="692305043"/>
                    </a:ext>
                  </a:extLst>
                </a:gridCol>
                <a:gridCol w="601035">
                  <a:extLst>
                    <a:ext uri="{9D8B030D-6E8A-4147-A177-3AD203B41FA5}">
                      <a16:colId xmlns:a16="http://schemas.microsoft.com/office/drawing/2014/main" val="248432967"/>
                    </a:ext>
                  </a:extLst>
                </a:gridCol>
              </a:tblGrid>
              <a:tr h="1025982">
                <a:tc>
                  <a:txBody>
                    <a:bodyPr/>
                    <a:lstStyle/>
                    <a:p>
                      <a:pPr>
                        <a:lnSpc>
                          <a:spcPct val="107000"/>
                        </a:lnSpc>
                        <a:spcAft>
                          <a:spcPts val="800"/>
                        </a:spcAft>
                      </a:pPr>
                      <a:endParaRPr lang="hr-HR" sz="1200" b="1" spc="30" dirty="0">
                        <a:effectLst/>
                        <a:latin typeface="+mn-lt"/>
                        <a:ea typeface="Times New Roman" panose="02020603050405020304" pitchFamily="18" charset="0"/>
                        <a:cs typeface="Arial" panose="020B0604020202020204" pitchFamily="34" charset="0"/>
                      </a:endParaRPr>
                    </a:p>
                    <a:p>
                      <a:pPr algn="ctr">
                        <a:lnSpc>
                          <a:spcPct val="107000"/>
                        </a:lnSpc>
                        <a:spcAft>
                          <a:spcPts val="800"/>
                        </a:spcAft>
                      </a:pPr>
                      <a:r>
                        <a:rPr lang="hr-HR" sz="1200" b="1" spc="30" dirty="0">
                          <a:effectLst/>
                          <a:latin typeface="+mn-lt"/>
                          <a:ea typeface="Times New Roman" panose="02020603050405020304" pitchFamily="18" charset="0"/>
                          <a:cs typeface="Arial" panose="020B0604020202020204" pitchFamily="34" charset="0"/>
                        </a:rPr>
                        <a:t>Brojčana ozna  ka</a:t>
                      </a:r>
                      <a:endParaRPr lang="hr-HR" sz="12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300" b="1" dirty="0">
                          <a:solidFill>
                            <a:srgbClr val="000000"/>
                          </a:solidFill>
                          <a:effectLst/>
                          <a:latin typeface="+mn-lt"/>
                          <a:ea typeface="Times New Roman" panose="02020603050405020304" pitchFamily="18" charset="0"/>
                          <a:cs typeface="Calibri" panose="020F0502020204030204" pitchFamily="34" charset="0"/>
                        </a:rPr>
                        <a:t>                    Naziv </a:t>
                      </a:r>
                      <a:r>
                        <a:rPr lang="hr-HR" sz="1300" b="1" spc="30" dirty="0">
                          <a:effectLst/>
                          <a:latin typeface="+mn-lt"/>
                          <a:ea typeface="Times New Roman" panose="02020603050405020304" pitchFamily="18" charset="0"/>
                          <a:cs typeface="Arial" panose="020B0604020202020204" pitchFamily="34" charset="0"/>
                        </a:rPr>
                        <a:t> računa </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Calibri" panose="020F0502020204030204" pitchFamily="34" charset="0"/>
                        </a:rPr>
                        <a:t>Izvršenje        2021</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Calibri" panose="020F0502020204030204" pitchFamily="34" charset="0"/>
                        </a:rPr>
                        <a:t>Izvorni plan  2022.</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Calibri" panose="020F0502020204030204" pitchFamily="34" charset="0"/>
                        </a:rPr>
                        <a:t>Izvršenje 2022.</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Calibri" panose="020F0502020204030204" pitchFamily="34" charset="0"/>
                        </a:rPr>
                        <a:t>Indeks 5/3</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Calibri" panose="020F0502020204030204" pitchFamily="34" charset="0"/>
                        </a:rPr>
                        <a:t>Indeks 6/5</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458710489"/>
                  </a:ext>
                </a:extLst>
              </a:tr>
              <a:tr h="185429">
                <a:tc>
                  <a:txBody>
                    <a:bodyPr/>
                    <a:lstStyle/>
                    <a:p>
                      <a:pPr algn="ctr">
                        <a:lnSpc>
                          <a:spcPct val="107000"/>
                        </a:lnSpc>
                        <a:spcAft>
                          <a:spcPts val="800"/>
                        </a:spcAft>
                      </a:pPr>
                      <a:r>
                        <a:rPr lang="hr-HR"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hr-HR"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hr-HR"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hr-HR"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000" dirty="0">
                          <a:effectLst/>
                          <a:latin typeface="Calibri" panose="020F0502020204030204" pitchFamily="34" charset="0"/>
                          <a:ea typeface="Calibri" panose="020F0502020204030204" pitchFamily="34" charset="0"/>
                          <a:cs typeface="Arial" panose="020B0604020202020204" pitchFamily="34" charset="0"/>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hr-HR"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a:t>
                      </a:r>
                      <a:endParaRPr lang="hr-HR"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a:t>
                      </a:r>
                      <a:endParaRPr lang="hr-HR"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70295469"/>
                  </a:ext>
                </a:extLst>
              </a:tr>
              <a:tr h="304596">
                <a:tc>
                  <a:txBody>
                    <a:bodyPr/>
                    <a:lstStyle/>
                    <a:p>
                      <a:pPr algn="just">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32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MATERIJALNI RASHODI</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1.574.841</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1.834.800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1.833.560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116</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22665162"/>
                  </a:ext>
                </a:extLst>
              </a:tr>
              <a:tr h="304596">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321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Naknade troškova zaposlenima</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277.277</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290.000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286.932</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99</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89465966"/>
                  </a:ext>
                </a:extLst>
              </a:tr>
              <a:tr h="304596">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3211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Službena putovanja</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78.778</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75.461</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96</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00127774"/>
                  </a:ext>
                </a:extLst>
              </a:tr>
              <a:tr h="304596">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3212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Nakn.za prijevoz, za rad n ter. i odv. život</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183.095</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199.323</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109</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14980847"/>
                  </a:ext>
                </a:extLst>
              </a:tr>
              <a:tr h="304596">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3213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Stručno usavršavanje zaposlenika</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15.404</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12.148</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79</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54602165"/>
                  </a:ext>
                </a:extLst>
              </a:tr>
              <a:tr h="304596">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322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Rashodi za materijal i energiju</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1.059.973</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1.350.000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1.334.154</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126</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101</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32471405"/>
                  </a:ext>
                </a:extLst>
              </a:tr>
              <a:tr h="304596">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3221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Uredski materijal i ostali mater. rashodi</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48.811</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45.467</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93</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24111085"/>
                  </a:ext>
                </a:extLst>
              </a:tr>
              <a:tr h="321191">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3222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Materijal i sirovine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514.250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638.995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124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21460047"/>
                  </a:ext>
                </a:extLst>
              </a:tr>
              <a:tr h="288032">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3223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Energija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425.312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612.485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144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9395165"/>
                  </a:ext>
                </a:extLst>
              </a:tr>
              <a:tr h="360040">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3224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Materijal i dijel. za tek. i inv. održavanje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71.600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37.207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52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51719354"/>
                  </a:ext>
                </a:extLst>
              </a:tr>
            </a:tbl>
          </a:graphicData>
        </a:graphic>
      </p:graphicFrame>
    </p:spTree>
    <p:extLst>
      <p:ext uri="{BB962C8B-B14F-4D97-AF65-F5344CB8AC3E}">
        <p14:creationId xmlns:p14="http://schemas.microsoft.com/office/powerpoint/2010/main" val="396343435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CFF2D-5FA8-4876-829A-A3C6B6E0F3A7}"/>
              </a:ext>
            </a:extLst>
          </p:cNvPr>
          <p:cNvSpPr>
            <a:spLocks noGrp="1"/>
          </p:cNvSpPr>
          <p:nvPr>
            <p:ph type="title"/>
          </p:nvPr>
        </p:nvSpPr>
        <p:spPr>
          <a:xfrm>
            <a:off x="457200" y="533400"/>
            <a:ext cx="8229600" cy="591344"/>
          </a:xfrm>
        </p:spPr>
        <p:txBody>
          <a:bodyPr>
            <a:noAutofit/>
          </a:bodyPr>
          <a:lstStyle/>
          <a:p>
            <a:r>
              <a:rPr lang="hr-HR" sz="3200" b="1" dirty="0"/>
              <a:t>PRIMJER IZVRŠENJA ... </a:t>
            </a:r>
            <a:r>
              <a:rPr lang="hr-HR" sz="3200" b="1" dirty="0">
                <a:sym typeface="Wingdings" panose="05000000000000000000" pitchFamily="2" charset="2"/>
              </a:rPr>
              <a:t> </a:t>
            </a:r>
            <a:br>
              <a:rPr lang="hr-HR" sz="3200" b="1" dirty="0">
                <a:sym typeface="Wingdings" panose="05000000000000000000" pitchFamily="2" charset="2"/>
              </a:rPr>
            </a:br>
            <a:r>
              <a:rPr lang="hr-HR" sz="3200" b="1" dirty="0"/>
              <a:t>PRORAČUNA ILI FINANCIJSKOG PLANA ŠKOLE</a:t>
            </a:r>
          </a:p>
        </p:txBody>
      </p:sp>
      <p:sp>
        <p:nvSpPr>
          <p:cNvPr id="3" name="Content Placeholder 2">
            <a:extLst>
              <a:ext uri="{FF2B5EF4-FFF2-40B4-BE49-F238E27FC236}">
                <a16:creationId xmlns:a16="http://schemas.microsoft.com/office/drawing/2014/main" id="{5DD6CBDB-4966-4F8A-A1CE-40A2BFE31224}"/>
              </a:ext>
            </a:extLst>
          </p:cNvPr>
          <p:cNvSpPr>
            <a:spLocks noGrp="1"/>
          </p:cNvSpPr>
          <p:nvPr>
            <p:ph idx="1"/>
          </p:nvPr>
        </p:nvSpPr>
        <p:spPr/>
        <p:txBody>
          <a:bodyPr/>
          <a:lstStyle/>
          <a:p>
            <a:endParaRPr lang="hr-HR"/>
          </a:p>
        </p:txBody>
      </p:sp>
      <p:pic>
        <p:nvPicPr>
          <p:cNvPr id="4" name="Picture 3">
            <a:extLst>
              <a:ext uri="{FF2B5EF4-FFF2-40B4-BE49-F238E27FC236}">
                <a16:creationId xmlns:a16="http://schemas.microsoft.com/office/drawing/2014/main" id="{965866C6-1D68-4CBE-8786-9A91673D3529}"/>
              </a:ext>
            </a:extLst>
          </p:cNvPr>
          <p:cNvPicPr>
            <a:picLocks noChangeAspect="1"/>
          </p:cNvPicPr>
          <p:nvPr/>
        </p:nvPicPr>
        <p:blipFill>
          <a:blip r:embed="rId2"/>
          <a:stretch>
            <a:fillRect/>
          </a:stretch>
        </p:blipFill>
        <p:spPr>
          <a:xfrm>
            <a:off x="611560" y="1360015"/>
            <a:ext cx="8229600" cy="5467350"/>
          </a:xfrm>
          <a:prstGeom prst="rect">
            <a:avLst/>
          </a:prstGeom>
        </p:spPr>
      </p:pic>
    </p:spTree>
    <p:extLst>
      <p:ext uri="{BB962C8B-B14F-4D97-AF65-F5344CB8AC3E}">
        <p14:creationId xmlns:p14="http://schemas.microsoft.com/office/powerpoint/2010/main" val="70442232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C52D7-8C4C-4807-AB70-D6B77498616E}"/>
              </a:ext>
            </a:extLst>
          </p:cNvPr>
          <p:cNvSpPr>
            <a:spLocks noGrp="1"/>
          </p:cNvSpPr>
          <p:nvPr>
            <p:ph type="title"/>
          </p:nvPr>
        </p:nvSpPr>
        <p:spPr/>
        <p:txBody>
          <a:bodyPr>
            <a:normAutofit fontScale="90000"/>
          </a:bodyPr>
          <a:lstStyle/>
          <a:p>
            <a:r>
              <a:rPr lang="hr-HR" sz="3200" b="1" dirty="0"/>
              <a:t>PRIHODI I RASHODI PREMA IZVORIMA FINANCIRANJA</a:t>
            </a:r>
          </a:p>
        </p:txBody>
      </p:sp>
      <p:sp>
        <p:nvSpPr>
          <p:cNvPr id="3" name="Content Placeholder 2">
            <a:extLst>
              <a:ext uri="{FF2B5EF4-FFF2-40B4-BE49-F238E27FC236}">
                <a16:creationId xmlns:a16="http://schemas.microsoft.com/office/drawing/2014/main" id="{45B42842-10A3-43CD-836D-AA26F59139A5}"/>
              </a:ext>
            </a:extLst>
          </p:cNvPr>
          <p:cNvSpPr>
            <a:spLocks noGrp="1"/>
          </p:cNvSpPr>
          <p:nvPr>
            <p:ph idx="1"/>
          </p:nvPr>
        </p:nvSpPr>
        <p:spPr/>
        <p:txBody>
          <a:bodyPr>
            <a:normAutofit/>
          </a:bodyPr>
          <a:lstStyle/>
          <a:p>
            <a:pPr algn="just">
              <a:lnSpc>
                <a:spcPct val="110000"/>
              </a:lnSpc>
              <a:spcAft>
                <a:spcPts val="800"/>
              </a:spcAft>
            </a:pPr>
            <a:r>
              <a:rPr lang="hr-HR" sz="2200" b="1" dirty="0">
                <a:effectLst/>
                <a:ea typeface="Calibri" panose="020F0502020204030204" pitchFamily="34" charset="0"/>
                <a:cs typeface="Arial" panose="020B0604020202020204" pitchFamily="34" charset="0"/>
              </a:rPr>
              <a:t>Izvor financiranja 1 – opći prihodi i primici</a:t>
            </a:r>
            <a:r>
              <a:rPr lang="hr-HR" sz="2200" dirty="0">
                <a:effectLst/>
                <a:ea typeface="Calibri" panose="020F0502020204030204" pitchFamily="34" charset="0"/>
                <a:cs typeface="Arial" panose="020B0604020202020204" pitchFamily="34" charset="0"/>
              </a:rPr>
              <a:t> – školske ustanove primjenjuju kada evidentiraju  prihode koje ostvare iz nadležnog proračuna za financiranje redovne djelatnosti. Evidentiraju ih unutar podskupine 671 iz računskog plana.</a:t>
            </a:r>
          </a:p>
          <a:p>
            <a:pPr algn="just">
              <a:lnSpc>
                <a:spcPct val="110000"/>
              </a:lnSpc>
              <a:spcAft>
                <a:spcPts val="800"/>
              </a:spcAft>
            </a:pPr>
            <a:r>
              <a:rPr lang="hr-HR" sz="2200" b="1" dirty="0">
                <a:effectLst/>
                <a:ea typeface="Calibri" panose="020F0502020204030204" pitchFamily="34" charset="0"/>
                <a:cs typeface="Arial" panose="020B0604020202020204" pitchFamily="34" charset="0"/>
              </a:rPr>
              <a:t>Izvor financiranja 3 – vlastiti prihodi </a:t>
            </a:r>
            <a:r>
              <a:rPr lang="hr-HR" sz="2200" dirty="0">
                <a:effectLst/>
                <a:ea typeface="Calibri" panose="020F0502020204030204" pitchFamily="34" charset="0"/>
                <a:cs typeface="Arial" panose="020B0604020202020204" pitchFamily="34" charset="0"/>
              </a:rPr>
              <a:t>– tu se uključuju prihodi koje školske ustanove ostvare obavljanjem poslova na tržištu i u tržišnim uvjetima, a koje poslove mogu obavljati i drugi pravni subjekti izvan općeg proračuna. To su najčešće prihodi od </a:t>
            </a:r>
            <a:r>
              <a:rPr lang="hr-HR" sz="2200" dirty="0">
                <a:effectLst/>
                <a:ea typeface="Times New Roman" panose="02020603050405020304" pitchFamily="18" charset="0"/>
                <a:cs typeface="Arial" panose="020B0604020202020204" pitchFamily="34" charset="0"/>
              </a:rPr>
              <a:t>zakupa prostora škole, prehrane zaposlenika, prodaje sekundarnih sirovina – starog papira, prodaje školskog lista, prodaje proizvoda učeničkih zadruga i učeničkih radionica, usluge fotokopiranja, obrazovanja odraslih i sl. pa se za svaki može odrediti podizvor koji počinje s rednim brojem 3.</a:t>
            </a:r>
            <a:endParaRPr lang="hr-HR" sz="2200" dirty="0">
              <a:effectLst/>
              <a:ea typeface="Calibri" panose="020F0502020204030204" pitchFamily="34" charset="0"/>
              <a:cs typeface="Arial" panose="020B0604020202020204" pitchFamily="34" charset="0"/>
            </a:endParaRPr>
          </a:p>
          <a:p>
            <a:endParaRPr lang="hr-HR" dirty="0"/>
          </a:p>
        </p:txBody>
      </p:sp>
    </p:spTree>
    <p:extLst>
      <p:ext uri="{BB962C8B-B14F-4D97-AF65-F5344CB8AC3E}">
        <p14:creationId xmlns:p14="http://schemas.microsoft.com/office/powerpoint/2010/main" val="85799076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48BF1-C0A0-4074-8FEA-A56D79F6F277}"/>
              </a:ext>
            </a:extLst>
          </p:cNvPr>
          <p:cNvSpPr>
            <a:spLocks noGrp="1"/>
          </p:cNvSpPr>
          <p:nvPr>
            <p:ph type="title"/>
          </p:nvPr>
        </p:nvSpPr>
        <p:spPr/>
        <p:txBody>
          <a:bodyPr>
            <a:normAutofit/>
          </a:bodyPr>
          <a:lstStyle/>
          <a:p>
            <a:r>
              <a:rPr lang="hr-HR" sz="3200" b="1" dirty="0"/>
              <a:t>IZVRŠENJE FINANCIJSKIH PLANOVA</a:t>
            </a:r>
          </a:p>
        </p:txBody>
      </p:sp>
      <p:sp>
        <p:nvSpPr>
          <p:cNvPr id="3" name="Content Placeholder 2">
            <a:extLst>
              <a:ext uri="{FF2B5EF4-FFF2-40B4-BE49-F238E27FC236}">
                <a16:creationId xmlns:a16="http://schemas.microsoft.com/office/drawing/2014/main" id="{77957E51-F68B-4581-A741-2C5984EFEECF}"/>
              </a:ext>
            </a:extLst>
          </p:cNvPr>
          <p:cNvSpPr>
            <a:spLocks noGrp="1"/>
          </p:cNvSpPr>
          <p:nvPr>
            <p:ph idx="1"/>
          </p:nvPr>
        </p:nvSpPr>
        <p:spPr>
          <a:xfrm>
            <a:off x="457200" y="1600200"/>
            <a:ext cx="8363272" cy="4876800"/>
          </a:xfrm>
        </p:spPr>
        <p:txBody>
          <a:bodyPr>
            <a:normAutofit lnSpcReduction="10000"/>
          </a:bodyPr>
          <a:lstStyle/>
          <a:p>
            <a:r>
              <a:rPr lang="hr-HR" dirty="0">
                <a:effectLst/>
                <a:ea typeface="Calibri" panose="020F0502020204030204" pitchFamily="34" charset="0"/>
                <a:cs typeface="Arial" panose="020B0604020202020204" pitchFamily="34" charset="0"/>
              </a:rPr>
              <a:t>U ponekim ustanovama obveza izrade izvještaja o izvršenju financijskih planova proizlazi iz samih statuta. </a:t>
            </a:r>
          </a:p>
          <a:p>
            <a:r>
              <a:rPr lang="hr-HR" dirty="0">
                <a:effectLst/>
                <a:ea typeface="Calibri" panose="020F0502020204030204" pitchFamily="34" charset="0"/>
                <a:cs typeface="Arial" panose="020B0604020202020204" pitchFamily="34" charset="0"/>
              </a:rPr>
              <a:t>U njih su najčešće unesene odredbe:</a:t>
            </a:r>
          </a:p>
          <a:p>
            <a:r>
              <a:rPr lang="hr-HR" b="1" dirty="0">
                <a:effectLst/>
                <a:ea typeface="Calibri" panose="020F0502020204030204" pitchFamily="34" charset="0"/>
                <a:cs typeface="Arial" panose="020B0604020202020204" pitchFamily="34" charset="0"/>
              </a:rPr>
              <a:t>Zakona o ustanovama</a:t>
            </a:r>
            <a:r>
              <a:rPr lang="hr-HR" dirty="0">
                <a:effectLst/>
                <a:ea typeface="Calibri" panose="020F0502020204030204" pitchFamily="34" charset="0"/>
                <a:cs typeface="Arial" panose="020B0604020202020204" pitchFamily="34" charset="0"/>
              </a:rPr>
              <a:t> - Upravno vijeće donosi programe rada i razvoja </a:t>
            </a:r>
            <a:r>
              <a:rPr lang="hr-HR" dirty="0">
                <a:ea typeface="Calibri" panose="020F0502020204030204" pitchFamily="34" charset="0"/>
                <a:cs typeface="Arial" panose="020B0604020202020204" pitchFamily="34" charset="0"/>
              </a:rPr>
              <a:t> </a:t>
            </a:r>
            <a:r>
              <a:rPr lang="hr-HR" dirty="0">
                <a:effectLst/>
                <a:ea typeface="Calibri" panose="020F0502020204030204" pitchFamily="34" charset="0"/>
                <a:cs typeface="Arial" panose="020B0604020202020204" pitchFamily="34" charset="0"/>
              </a:rPr>
              <a:t>ustanove, nadzire njihovo izvršavanje te odlučuje o financijskom planu i godišnjem obračunu</a:t>
            </a:r>
          </a:p>
          <a:p>
            <a:r>
              <a:rPr lang="hr-HR" b="1" dirty="0">
                <a:effectLst/>
                <a:ea typeface="Calibri" panose="020F0502020204030204" pitchFamily="34" charset="0"/>
                <a:cs typeface="Arial" panose="020B0604020202020204" pitchFamily="34" charset="0"/>
              </a:rPr>
              <a:t>Zakon o odgoju i obrazovanju u osnovnoj i srednjoj školi</a:t>
            </a:r>
            <a:r>
              <a:rPr lang="hr-HR" dirty="0">
                <a:effectLst/>
                <a:ea typeface="Calibri" panose="020F0502020204030204" pitchFamily="34" charset="0"/>
                <a:cs typeface="Arial" panose="020B0604020202020204" pitchFamily="34" charset="0"/>
              </a:rPr>
              <a:t> - školski odbor na prijedlog ravnatelja donosi godišnji plan i program rada i nadzire njegovo izvršavanje te financijski plan, polugodišnji i godišnji obračun</a:t>
            </a:r>
          </a:p>
          <a:p>
            <a:endParaRPr lang="hr-HR" dirty="0">
              <a:ea typeface="Calibri" panose="020F0502020204030204" pitchFamily="34" charset="0"/>
              <a:cs typeface="Arial" panose="020B0604020202020204" pitchFamily="34" charset="0"/>
            </a:endParaRPr>
          </a:p>
          <a:p>
            <a:r>
              <a:rPr lang="hr-HR" dirty="0">
                <a:effectLst/>
                <a:ea typeface="Calibri" panose="020F0502020204030204" pitchFamily="34" charset="0"/>
                <a:cs typeface="Arial" panose="020B0604020202020204" pitchFamily="34" charset="0"/>
              </a:rPr>
              <a:t>PREPORUKA – usklađenje statuta sa novim odredbama Zakona o proračunu </a:t>
            </a:r>
          </a:p>
          <a:p>
            <a:endParaRPr lang="hr-HR" dirty="0"/>
          </a:p>
        </p:txBody>
      </p:sp>
    </p:spTree>
    <p:extLst>
      <p:ext uri="{BB962C8B-B14F-4D97-AF65-F5344CB8AC3E}">
        <p14:creationId xmlns:p14="http://schemas.microsoft.com/office/powerpoint/2010/main" val="10981941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6E83C-D429-495A-AB37-64B9DEE76B2A}"/>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5D7A7415-FD10-472F-9AA1-BF1498731528}"/>
              </a:ext>
            </a:extLst>
          </p:cNvPr>
          <p:cNvSpPr>
            <a:spLocks noGrp="1"/>
          </p:cNvSpPr>
          <p:nvPr>
            <p:ph idx="1"/>
          </p:nvPr>
        </p:nvSpPr>
        <p:spPr>
          <a:xfrm>
            <a:off x="457200" y="533400"/>
            <a:ext cx="8229600" cy="5943600"/>
          </a:xfrm>
        </p:spPr>
        <p:txBody>
          <a:bodyPr>
            <a:normAutofit fontScale="77500" lnSpcReduction="20000"/>
          </a:bodyPr>
          <a:lstStyle/>
          <a:p>
            <a:pPr algn="just">
              <a:lnSpc>
                <a:spcPct val="120000"/>
              </a:lnSpc>
              <a:spcAft>
                <a:spcPts val="800"/>
              </a:spcAft>
            </a:pPr>
            <a:r>
              <a:rPr lang="hr-HR" sz="2900" b="1" dirty="0">
                <a:effectLst/>
                <a:ea typeface="Times New Roman" panose="02020603050405020304" pitchFamily="18" charset="0"/>
                <a:cs typeface="Arial" panose="020B0604020202020204" pitchFamily="34" charset="0"/>
              </a:rPr>
              <a:t>I</a:t>
            </a:r>
            <a:r>
              <a:rPr lang="hr-HR" sz="2900" b="1" dirty="0">
                <a:effectLst/>
                <a:ea typeface="Calibri" panose="020F0502020204030204" pitchFamily="34" charset="0"/>
                <a:cs typeface="Arial" panose="020B0604020202020204" pitchFamily="34" charset="0"/>
              </a:rPr>
              <a:t>zvor financiranja 4 – prihodi za posebne namjene</a:t>
            </a:r>
            <a:r>
              <a:rPr lang="hr-HR" sz="2900" dirty="0">
                <a:effectLst/>
                <a:ea typeface="Calibri" panose="020F0502020204030204" pitchFamily="34" charset="0"/>
                <a:cs typeface="Arial" panose="020B0604020202020204" pitchFamily="34" charset="0"/>
              </a:rPr>
              <a:t> - uključuju se prihodi čije su korištenje i namjena utvrđeni posebnim zakonima i propisima koje donosi Vlada Republike Hrvatske. </a:t>
            </a:r>
          </a:p>
          <a:p>
            <a:pPr algn="just">
              <a:lnSpc>
                <a:spcPct val="120000"/>
              </a:lnSpc>
              <a:spcAft>
                <a:spcPts val="800"/>
              </a:spcAft>
            </a:pPr>
            <a:r>
              <a:rPr lang="hr-HR" sz="2900" dirty="0">
                <a:effectLst/>
                <a:ea typeface="Calibri" panose="020F0502020204030204" pitchFamily="34" charset="0"/>
                <a:cs typeface="Arial" panose="020B0604020202020204" pitchFamily="34" charset="0"/>
              </a:rPr>
              <a:t>U ovaj izvor pripadaju prihodi koje školska ustanova ostvaruje obavljanjem poslova iz svoje osnovne djelatnosti, a na temelju posebnog zakona ili drugih propisa koji se temeljem akta Vlade mogu donijeti od strane osnivača školske ustanove. </a:t>
            </a:r>
          </a:p>
          <a:p>
            <a:pPr algn="just">
              <a:lnSpc>
                <a:spcPct val="120000"/>
              </a:lnSpc>
              <a:spcBef>
                <a:spcPts val="0"/>
              </a:spcBef>
            </a:pPr>
            <a:r>
              <a:rPr lang="hr-HR" sz="2900" dirty="0">
                <a:effectLst/>
                <a:ea typeface="Calibri" panose="020F0502020204030204" pitchFamily="34" charset="0"/>
                <a:cs typeface="Arial" panose="020B0604020202020204" pitchFamily="34" charset="0"/>
              </a:rPr>
              <a:t>Tim propisima utvrđena je namjena za koju se prikupljeni prihodi imaju utrošiti. Školske ustanove tu evidentiraju sljedeće vrste prihoda:</a:t>
            </a:r>
          </a:p>
          <a:p>
            <a:pPr marL="342900" lvl="0" indent="-342900">
              <a:lnSpc>
                <a:spcPct val="120000"/>
              </a:lnSpc>
              <a:spcBef>
                <a:spcPts val="0"/>
              </a:spcBef>
              <a:buSzPts val="1950"/>
              <a:buFont typeface="Times New Roman" panose="02020603050405020304" pitchFamily="18" charset="0"/>
              <a:buChar char="–"/>
              <a:tabLst>
                <a:tab pos="457200" algn="l"/>
              </a:tabLst>
            </a:pPr>
            <a:r>
              <a:rPr lang="hr-HR" sz="2900" dirty="0">
                <a:effectLst/>
                <a:ea typeface="Calibri" panose="020F0502020204030204" pitchFamily="34" charset="0"/>
                <a:cs typeface="Arial" panose="020B0604020202020204" pitchFamily="34" charset="0"/>
              </a:rPr>
              <a:t>sufinanciranje roditelja za školsku kuhinju, dnevni boravak i sl. </a:t>
            </a:r>
          </a:p>
          <a:p>
            <a:pPr marL="342900" lvl="0" indent="-342900">
              <a:lnSpc>
                <a:spcPct val="120000"/>
              </a:lnSpc>
              <a:spcBef>
                <a:spcPts val="0"/>
              </a:spcBef>
              <a:buSzPts val="1950"/>
              <a:buFont typeface="Times New Roman" panose="02020603050405020304" pitchFamily="18" charset="0"/>
              <a:buChar char="–"/>
              <a:tabLst>
                <a:tab pos="457200" algn="l"/>
              </a:tabLst>
            </a:pPr>
            <a:r>
              <a:rPr lang="hr-HR" sz="2900" dirty="0">
                <a:effectLst/>
                <a:ea typeface="Calibri" panose="020F0502020204030204" pitchFamily="34" charset="0"/>
                <a:cs typeface="Arial" panose="020B0604020202020204" pitchFamily="34" charset="0"/>
              </a:rPr>
              <a:t>provjera i potvrđivanje stečenog obrazovanja na zahtjev</a:t>
            </a:r>
          </a:p>
          <a:p>
            <a:pPr marL="342900" lvl="0" indent="-342900">
              <a:lnSpc>
                <a:spcPct val="120000"/>
              </a:lnSpc>
              <a:spcBef>
                <a:spcPts val="0"/>
              </a:spcBef>
              <a:buSzPts val="1950"/>
              <a:buFont typeface="Times New Roman" panose="02020603050405020304" pitchFamily="18" charset="0"/>
              <a:buChar char="–"/>
              <a:tabLst>
                <a:tab pos="457200" algn="l"/>
              </a:tabLst>
            </a:pPr>
            <a:r>
              <a:rPr lang="hr-HR" sz="2900" dirty="0">
                <a:effectLst/>
                <a:ea typeface="Calibri" panose="020F0502020204030204" pitchFamily="34" charset="0"/>
                <a:cs typeface="Arial" panose="020B0604020202020204" pitchFamily="34" charset="0"/>
              </a:rPr>
              <a:t>sredstva od učenika za ekskurzije, izlet, putovanja i sl.</a:t>
            </a:r>
          </a:p>
          <a:p>
            <a:pPr marL="342900" lvl="0" indent="-342900">
              <a:lnSpc>
                <a:spcPct val="120000"/>
              </a:lnSpc>
              <a:spcBef>
                <a:spcPts val="0"/>
              </a:spcBef>
              <a:buSzPts val="1950"/>
              <a:buFont typeface="Times New Roman" panose="02020603050405020304" pitchFamily="18" charset="0"/>
              <a:buChar char="–"/>
              <a:tabLst>
                <a:tab pos="457200" algn="l"/>
              </a:tabLst>
            </a:pPr>
            <a:r>
              <a:rPr lang="hr-HR" sz="2900" dirty="0">
                <a:effectLst/>
                <a:ea typeface="Calibri" panose="020F0502020204030204" pitchFamily="34" charset="0"/>
                <a:cs typeface="Arial" panose="020B0604020202020204" pitchFamily="34" charset="0"/>
              </a:rPr>
              <a:t>uplate roditelja za sufinanciranje dodatnog pribora u školama </a:t>
            </a:r>
          </a:p>
          <a:p>
            <a:pPr marL="342900" lvl="0" indent="-342900" algn="just">
              <a:lnSpc>
                <a:spcPct val="120000"/>
              </a:lnSpc>
              <a:spcBef>
                <a:spcPts val="0"/>
              </a:spcBef>
              <a:buSzPts val="1950"/>
              <a:buFont typeface="Times New Roman" panose="02020603050405020304" pitchFamily="18" charset="0"/>
              <a:buChar char="–"/>
              <a:tabLst>
                <a:tab pos="457200" algn="l"/>
              </a:tabLst>
            </a:pPr>
            <a:r>
              <a:rPr lang="hr-HR" sz="2900" dirty="0">
                <a:effectLst/>
                <a:ea typeface="Calibri" panose="020F0502020204030204" pitchFamily="34" charset="0"/>
                <a:cs typeface="Arial" panose="020B0604020202020204" pitchFamily="34" charset="0"/>
              </a:rPr>
              <a:t>prihodi od članarina i zakasnina u školskim knjižnicama.</a:t>
            </a:r>
          </a:p>
          <a:p>
            <a:endParaRPr lang="hr-HR" dirty="0"/>
          </a:p>
        </p:txBody>
      </p:sp>
    </p:spTree>
    <p:extLst>
      <p:ext uri="{BB962C8B-B14F-4D97-AF65-F5344CB8AC3E}">
        <p14:creationId xmlns:p14="http://schemas.microsoft.com/office/powerpoint/2010/main" val="40647433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DEFE3-2148-4C90-AB8A-21DBEB37B7AD}"/>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CE6B83F7-9B3A-41A6-A424-2D7CEADB48E3}"/>
              </a:ext>
            </a:extLst>
          </p:cNvPr>
          <p:cNvSpPr>
            <a:spLocks noGrp="1"/>
          </p:cNvSpPr>
          <p:nvPr>
            <p:ph idx="1"/>
          </p:nvPr>
        </p:nvSpPr>
        <p:spPr>
          <a:xfrm>
            <a:off x="457200" y="533400"/>
            <a:ext cx="8229600" cy="5943600"/>
          </a:xfrm>
        </p:spPr>
        <p:txBody>
          <a:bodyPr>
            <a:noAutofit/>
          </a:bodyPr>
          <a:lstStyle/>
          <a:p>
            <a:pPr algn="just">
              <a:spcAft>
                <a:spcPts val="800"/>
              </a:spcAft>
            </a:pPr>
            <a:r>
              <a:rPr lang="hr-HR" sz="2200" b="1" dirty="0">
                <a:effectLst/>
                <a:ea typeface="Calibri" panose="020F0502020204030204" pitchFamily="34" charset="0"/>
                <a:cs typeface="Arial" panose="020B0604020202020204" pitchFamily="34" charset="0"/>
              </a:rPr>
              <a:t>Izvor financiranja 5 – pomoći </a:t>
            </a:r>
            <a:r>
              <a:rPr lang="hr-HR" sz="2200" dirty="0">
                <a:effectLst/>
                <a:ea typeface="Calibri" panose="020F0502020204030204" pitchFamily="34" charset="0"/>
                <a:cs typeface="Arial" panose="020B0604020202020204" pitchFamily="34" charset="0"/>
              </a:rPr>
              <a:t>uključuju se prihodi koji se ostvaruju od inozemnih vlada, međunarodnih organizacija, drugih proračuna i od ostalih subjekata unutar općeg proračuna pa se tu evidentiraju pomoći od sredstava EU koji dolaze direktno iz inozemstva (632) ili preko posredničkih tijela (638 ili 639), pomoći od HZZ (634), pomoći od MZO (636) ili drugih JLP(R)S (636).</a:t>
            </a:r>
          </a:p>
          <a:p>
            <a:pPr algn="just">
              <a:spcAft>
                <a:spcPts val="800"/>
              </a:spcAft>
            </a:pPr>
            <a:r>
              <a:rPr lang="hr-HR" sz="2200" b="1" dirty="0">
                <a:effectLst/>
                <a:ea typeface="Calibri" panose="020F0502020204030204" pitchFamily="34" charset="0"/>
                <a:cs typeface="Arial" panose="020B0604020202020204" pitchFamily="34" charset="0"/>
              </a:rPr>
              <a:t>Izvor financiranja 6 – donacije</a:t>
            </a:r>
            <a:r>
              <a:rPr lang="hr-HR" sz="2200" dirty="0">
                <a:effectLst/>
                <a:ea typeface="Calibri" panose="020F0502020204030204" pitchFamily="34" charset="0"/>
                <a:cs typeface="Arial" panose="020B0604020202020204" pitchFamily="34" charset="0"/>
              </a:rPr>
              <a:t> uključuju se prihodi koje školske ustanove ostvaruju od fizičkih osoba, neprofitnih organizacija, trgovačkih društava i od ostalih subjekata izvan općeg proračuna.</a:t>
            </a:r>
          </a:p>
          <a:p>
            <a:pPr algn="just">
              <a:spcAft>
                <a:spcPts val="800"/>
              </a:spcAft>
            </a:pPr>
            <a:r>
              <a:rPr lang="hr-HR" sz="2200" b="1" dirty="0">
                <a:effectLst/>
                <a:ea typeface="Calibri" panose="020F0502020204030204" pitchFamily="34" charset="0"/>
                <a:cs typeface="Arial" panose="020B0604020202020204" pitchFamily="34" charset="0"/>
              </a:rPr>
              <a:t>Izvor financiranja 7 – prihodi od prodaje ili zamjene nefinancijske imovine i naknade s naslova osiguranja</a:t>
            </a:r>
            <a:r>
              <a:rPr lang="hr-HR" sz="2200" i="1" dirty="0">
                <a:effectLst/>
                <a:ea typeface="Calibri" panose="020F0502020204030204" pitchFamily="34" charset="0"/>
                <a:cs typeface="Arial" panose="020B0604020202020204" pitchFamily="34" charset="0"/>
              </a:rPr>
              <a:t> </a:t>
            </a:r>
            <a:r>
              <a:rPr lang="hr-HR" sz="2200" dirty="0">
                <a:effectLst/>
                <a:ea typeface="Calibri" panose="020F0502020204030204" pitchFamily="34" charset="0"/>
                <a:cs typeface="Arial" panose="020B0604020202020204" pitchFamily="34" charset="0"/>
              </a:rPr>
              <a:t>uključuju prihode koji se ostvaruju prodajom ili zamjenom nefinancijske imovine razreda 7, ali i prihode od naknade štete s osnove osiguranja na osnovnom računu 65267.</a:t>
            </a:r>
          </a:p>
          <a:p>
            <a:endParaRPr lang="hr-HR" sz="2200" dirty="0"/>
          </a:p>
        </p:txBody>
      </p:sp>
    </p:spTree>
    <p:extLst>
      <p:ext uri="{BB962C8B-B14F-4D97-AF65-F5344CB8AC3E}">
        <p14:creationId xmlns:p14="http://schemas.microsoft.com/office/powerpoint/2010/main" val="4175758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EB433D58-1F16-4BC5-A763-F5CD213FEAAB}"/>
              </a:ext>
            </a:extLst>
          </p:cNvPr>
          <p:cNvGraphicFramePr>
            <a:graphicFrameLocks noGrp="1"/>
          </p:cNvGraphicFramePr>
          <p:nvPr>
            <p:ph idx="1"/>
            <p:extLst>
              <p:ext uri="{D42A27DB-BD31-4B8C-83A1-F6EECF244321}">
                <p14:modId xmlns:p14="http://schemas.microsoft.com/office/powerpoint/2010/main" val="2069448457"/>
              </p:ext>
            </p:extLst>
          </p:nvPr>
        </p:nvGraphicFramePr>
        <p:xfrm>
          <a:off x="863589" y="0"/>
          <a:ext cx="7416822" cy="6862861"/>
        </p:xfrm>
        <a:graphic>
          <a:graphicData uri="http://schemas.openxmlformats.org/drawingml/2006/table">
            <a:tbl>
              <a:tblPr firstRow="1" firstCol="1" bandRow="1"/>
              <a:tblGrid>
                <a:gridCol w="840603">
                  <a:extLst>
                    <a:ext uri="{9D8B030D-6E8A-4147-A177-3AD203B41FA5}">
                      <a16:colId xmlns:a16="http://schemas.microsoft.com/office/drawing/2014/main" val="4175678902"/>
                    </a:ext>
                  </a:extLst>
                </a:gridCol>
                <a:gridCol w="264979">
                  <a:extLst>
                    <a:ext uri="{9D8B030D-6E8A-4147-A177-3AD203B41FA5}">
                      <a16:colId xmlns:a16="http://schemas.microsoft.com/office/drawing/2014/main" val="2042393740"/>
                    </a:ext>
                  </a:extLst>
                </a:gridCol>
                <a:gridCol w="1330284">
                  <a:extLst>
                    <a:ext uri="{9D8B030D-6E8A-4147-A177-3AD203B41FA5}">
                      <a16:colId xmlns:a16="http://schemas.microsoft.com/office/drawing/2014/main" val="1390712751"/>
                    </a:ext>
                  </a:extLst>
                </a:gridCol>
                <a:gridCol w="241706">
                  <a:extLst>
                    <a:ext uri="{9D8B030D-6E8A-4147-A177-3AD203B41FA5}">
                      <a16:colId xmlns:a16="http://schemas.microsoft.com/office/drawing/2014/main" val="1113887729"/>
                    </a:ext>
                  </a:extLst>
                </a:gridCol>
                <a:gridCol w="405531">
                  <a:extLst>
                    <a:ext uri="{9D8B030D-6E8A-4147-A177-3AD203B41FA5}">
                      <a16:colId xmlns:a16="http://schemas.microsoft.com/office/drawing/2014/main" val="1257673648"/>
                    </a:ext>
                  </a:extLst>
                </a:gridCol>
                <a:gridCol w="845079">
                  <a:extLst>
                    <a:ext uri="{9D8B030D-6E8A-4147-A177-3AD203B41FA5}">
                      <a16:colId xmlns:a16="http://schemas.microsoft.com/office/drawing/2014/main" val="2325987307"/>
                    </a:ext>
                  </a:extLst>
                </a:gridCol>
                <a:gridCol w="1162880">
                  <a:extLst>
                    <a:ext uri="{9D8B030D-6E8A-4147-A177-3AD203B41FA5}">
                      <a16:colId xmlns:a16="http://schemas.microsoft.com/office/drawing/2014/main" val="225976227"/>
                    </a:ext>
                  </a:extLst>
                </a:gridCol>
                <a:gridCol w="1162880">
                  <a:extLst>
                    <a:ext uri="{9D8B030D-6E8A-4147-A177-3AD203B41FA5}">
                      <a16:colId xmlns:a16="http://schemas.microsoft.com/office/drawing/2014/main" val="2053476064"/>
                    </a:ext>
                  </a:extLst>
                </a:gridCol>
                <a:gridCol w="1162880">
                  <a:extLst>
                    <a:ext uri="{9D8B030D-6E8A-4147-A177-3AD203B41FA5}">
                      <a16:colId xmlns:a16="http://schemas.microsoft.com/office/drawing/2014/main" val="1547842562"/>
                    </a:ext>
                  </a:extLst>
                </a:gridCol>
              </a:tblGrid>
              <a:tr h="374244">
                <a:tc gridSpan="9">
                  <a:txBody>
                    <a:bodyPr/>
                    <a:lstStyle/>
                    <a:p>
                      <a:pPr algn="ctr">
                        <a:lnSpc>
                          <a:spcPct val="107000"/>
                        </a:lnSpc>
                        <a:spcAft>
                          <a:spcPts val="800"/>
                        </a:spcAft>
                      </a:pPr>
                      <a:r>
                        <a:rPr lang="hr-HR" sz="1400" b="1" dirty="0">
                          <a:effectLst/>
                          <a:latin typeface="Calibri" panose="020F0502020204030204" pitchFamily="34" charset="0"/>
                          <a:ea typeface="Times New Roman" panose="02020603050405020304" pitchFamily="18" charset="0"/>
                          <a:cs typeface="Calibri" panose="020F0502020204030204" pitchFamily="34" charset="0"/>
                        </a:rPr>
                        <a:t>UKUPNI PRIHODI I RASHODI P</a:t>
                      </a: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 IZVORIMA FINANCIRANJA</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a:noFill/>
                    </a:lnT>
                    <a:lnB w="12700" cap="flat" cmpd="sng" algn="ctr">
                      <a:solidFill>
                        <a:srgbClr val="002060"/>
                      </a:solidFill>
                      <a:prstDash val="solid"/>
                      <a:round/>
                      <a:headEnd type="none" w="med" len="med"/>
                      <a:tailEnd type="none" w="med" len="med"/>
                    </a:lnB>
                    <a:solidFill>
                      <a:srgbClr val="FFFFFF"/>
                    </a:solidFill>
                  </a:tcPr>
                </a:tc>
                <a:tc hMerge="1">
                  <a:txBody>
                    <a:bodyPr/>
                    <a:lstStyle/>
                    <a:p>
                      <a:endParaRPr lang="hr-HR"/>
                    </a:p>
                  </a:txBody>
                  <a:tcPr/>
                </a:tc>
                <a:tc hMerge="1">
                  <a:txBody>
                    <a:bodyPr/>
                    <a:lstStyle/>
                    <a:p>
                      <a:endParaRPr lang="hr-HR"/>
                    </a:p>
                  </a:txBody>
                  <a:tcPr>
                    <a:lnL w="12700" cmpd="sng">
                      <a:noFill/>
                      <a:prstDash val="solid"/>
                    </a:lnL>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188173352"/>
                  </a:ext>
                </a:extLst>
              </a:tr>
              <a:tr h="473413">
                <a:tc>
                  <a:txBody>
                    <a:bodyPr/>
                    <a:lstStyle/>
                    <a:p>
                      <a:pPr algn="ctr">
                        <a:lnSpc>
                          <a:spcPct val="107000"/>
                        </a:lnSpc>
                        <a:spcAft>
                          <a:spcPts val="800"/>
                        </a:spcAft>
                      </a:pPr>
                      <a:r>
                        <a:rPr lang="hr-HR" sz="14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Oznaka IF</a:t>
                      </a:r>
                      <a:endParaRPr lang="hr-HR" sz="1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gridSpan="5">
                  <a:txBody>
                    <a:bodyPr/>
                    <a:lstStyle/>
                    <a:p>
                      <a:pPr algn="ctr">
                        <a:lnSpc>
                          <a:spcPct val="107000"/>
                        </a:lnSpc>
                        <a:spcAft>
                          <a:spcPts val="800"/>
                        </a:spcAft>
                      </a:pPr>
                      <a:r>
                        <a:rPr lang="hr-HR" sz="14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Naziv izvora financiranja</a:t>
                      </a:r>
                      <a:endParaRPr lang="hr-HR" sz="1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ctr" fontAlgn="ctr"/>
                      <a:r>
                        <a:rPr lang="hr-HR" sz="1400" b="1" i="0" u="none" strike="noStrike" dirty="0">
                          <a:solidFill>
                            <a:schemeClr val="tx1"/>
                          </a:solidFill>
                          <a:effectLst/>
                          <a:latin typeface="Calibri" panose="020F0502020204030204" pitchFamily="34" charset="0"/>
                          <a:cs typeface="Calibri" panose="020F0502020204030204" pitchFamily="34" charset="0"/>
                        </a:rPr>
                        <a:t>Prijedlog plana za 2022.</a:t>
                      </a:r>
                    </a:p>
                  </a:txBody>
                  <a:tcPr marL="5755" marR="5755" marT="5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ctr"/>
                      <a:r>
                        <a:rPr lang="hr-HR" sz="1400" b="1" i="0" u="none" strike="noStrike" dirty="0">
                          <a:solidFill>
                            <a:schemeClr val="tx1"/>
                          </a:solidFill>
                          <a:effectLst/>
                          <a:latin typeface="Calibri" panose="020F0502020204030204" pitchFamily="34" charset="0"/>
                          <a:cs typeface="Calibri" panose="020F0502020204030204" pitchFamily="34" charset="0"/>
                        </a:rPr>
                        <a:t>Projekcija plana za 2023.</a:t>
                      </a:r>
                    </a:p>
                  </a:txBody>
                  <a:tcPr marL="5755" marR="5755" marT="5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ctr"/>
                      <a:r>
                        <a:rPr lang="hr-HR" sz="1400" b="1" i="0" u="none" strike="noStrike" dirty="0">
                          <a:solidFill>
                            <a:schemeClr val="tx1"/>
                          </a:solidFill>
                          <a:effectLst/>
                          <a:latin typeface="Calibri" panose="020F0502020204030204" pitchFamily="34" charset="0"/>
                          <a:cs typeface="Calibri" panose="020F0502020204030204" pitchFamily="34" charset="0"/>
                        </a:rPr>
                        <a:t>Projekcija plana za 2024.</a:t>
                      </a:r>
                    </a:p>
                  </a:txBody>
                  <a:tcPr marL="5755" marR="5755" marT="5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047685850"/>
                  </a:ext>
                </a:extLst>
              </a:tr>
              <a:tr h="231354">
                <a:tc>
                  <a:txBody>
                    <a:bodyPr/>
                    <a:lstStyle/>
                    <a:p>
                      <a:pPr algn="ct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gridSpan="5">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Opći prihodi i primci</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191965773"/>
                  </a:ext>
                </a:extLst>
              </a:tr>
              <a:tr h="231354">
                <a:tc>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5">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PRIHODI</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274.400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274.400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284.000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46457128"/>
                  </a:ext>
                </a:extLst>
              </a:tr>
              <a:tr h="231354">
                <a:tc>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5">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RASHODI</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274.400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274.400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284.000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35277822"/>
                  </a:ext>
                </a:extLst>
              </a:tr>
              <a:tr h="231354">
                <a:tc gridSpan="6">
                  <a:txBody>
                    <a:bodyPr/>
                    <a:lstStyle/>
                    <a:p>
                      <a:pPr algn="ctr">
                        <a:lnSpc>
                          <a:spcPct val="107000"/>
                        </a:lnSpc>
                        <a:spcAft>
                          <a:spcPts val="800"/>
                        </a:spcAft>
                      </a:pPr>
                      <a:r>
                        <a:rPr lang="hr-HR" sz="1400" b="1" dirty="0">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b="1" dirty="0">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b="1" dirty="0">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76143473"/>
                  </a:ext>
                </a:extLst>
              </a:tr>
              <a:tr h="231354">
                <a:tc>
                  <a:txBody>
                    <a:bodyPr/>
                    <a:lstStyle/>
                    <a:p>
                      <a:pPr algn="ct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gridSpan="5">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Vlastiti prihodi</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b="1" dirty="0">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Aft>
                          <a:spcPts val="800"/>
                        </a:spcAft>
                      </a:pPr>
                      <a:r>
                        <a:rPr lang="hr-HR" sz="1400" b="1" dirty="0">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b="1" dirty="0">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533876351"/>
                  </a:ext>
                </a:extLst>
              </a:tr>
              <a:tr h="231354">
                <a:tc>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5">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PRIHODI</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63.000</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63.000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63.000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98189935"/>
                  </a:ext>
                </a:extLst>
              </a:tr>
              <a:tr h="231354">
                <a:tc>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5">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RASHODI</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68.000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63.000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63.000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91394524"/>
                  </a:ext>
                </a:extLst>
              </a:tr>
              <a:tr h="231354">
                <a:tc>
                  <a:txBody>
                    <a:bodyPr/>
                    <a:lstStyle/>
                    <a:p>
                      <a:pPr algn="ctr">
                        <a:lnSpc>
                          <a:spcPct val="107000"/>
                        </a:lnSpc>
                        <a:spcAft>
                          <a:spcPts val="800"/>
                        </a:spcAft>
                      </a:pPr>
                      <a:endParaRPr lang="hr-HR" sz="1400" b="1"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5">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PRENESENI VIŠAK PRIHODA </a:t>
                      </a:r>
                      <a:endParaRPr lang="hr-HR" sz="1400" b="1"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03455795"/>
                  </a:ext>
                </a:extLst>
              </a:tr>
              <a:tr h="231354">
                <a:tc>
                  <a:txBody>
                    <a:bodyPr/>
                    <a:lstStyle/>
                    <a:p>
                      <a:pPr>
                        <a:lnSpc>
                          <a:spcPct val="107000"/>
                        </a:lnSpc>
                        <a:spcAft>
                          <a:spcPts val="800"/>
                        </a:spcAft>
                      </a:pPr>
                      <a:r>
                        <a:rPr lang="hr-HR" sz="1400" dirty="0">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b="1">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3">
                  <a:txBody>
                    <a:bodyPr/>
                    <a:lstStyle/>
                    <a:p>
                      <a:pPr>
                        <a:lnSpc>
                          <a:spcPct val="107000"/>
                        </a:lnSpc>
                        <a:spcAft>
                          <a:spcPts val="800"/>
                        </a:spcAft>
                      </a:pPr>
                      <a:r>
                        <a:rPr lang="hr-HR" sz="1400" dirty="0">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2476687573"/>
                  </a:ext>
                </a:extLst>
              </a:tr>
              <a:tr h="231354">
                <a:tc>
                  <a:txBody>
                    <a:bodyPr/>
                    <a:lstStyle/>
                    <a:p>
                      <a:pPr algn="ct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gridSpan="5">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Prihodi za posebne namjene</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hr-HR"/>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981111959"/>
                  </a:ext>
                </a:extLst>
              </a:tr>
              <a:tr h="231354">
                <a:tc>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5">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PRIHODI</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239.300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239.300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228.900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7184575"/>
                  </a:ext>
                </a:extLst>
              </a:tr>
              <a:tr h="231354">
                <a:tc>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5">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RASHODI</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384.300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239.300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228.900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23348916"/>
                  </a:ext>
                </a:extLst>
              </a:tr>
              <a:tr h="231354">
                <a:tc>
                  <a:txBody>
                    <a:bodyPr/>
                    <a:lstStyle/>
                    <a:p>
                      <a:pPr algn="ctr">
                        <a:lnSpc>
                          <a:spcPct val="107000"/>
                        </a:lnSpc>
                        <a:spcAft>
                          <a:spcPts val="800"/>
                        </a:spcAft>
                      </a:pPr>
                      <a:endParaRPr lang="hr-HR" sz="1400" b="1"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5">
                  <a:txBody>
                    <a:bodyPr/>
                    <a:lstStyle/>
                    <a:p>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PRENESENI VIŠAK PRIHODA</a:t>
                      </a:r>
                      <a:endParaRPr lang="hr-HR" sz="1400" b="1" dirty="0"/>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145.000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78587385"/>
                  </a:ext>
                </a:extLst>
              </a:tr>
              <a:tr h="231354">
                <a:tc gridSpan="2">
                  <a:txBody>
                    <a:bodyPr/>
                    <a:lstStyle/>
                    <a:p>
                      <a:pPr>
                        <a:lnSpc>
                          <a:spcPct val="107000"/>
                        </a:lnSpc>
                      </a:pPr>
                      <a:endParaRPr lang="hr-HR" sz="1400" dirty="0">
                        <a:effectLst/>
                        <a:latin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86206776"/>
                  </a:ext>
                </a:extLst>
              </a:tr>
              <a:tr h="231354">
                <a:tc>
                  <a:txBody>
                    <a:bodyPr/>
                    <a:lstStyle/>
                    <a:p>
                      <a:pPr algn="ct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gridSpan="5">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Pomoći</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hr-HR"/>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388941089"/>
                  </a:ext>
                </a:extLst>
              </a:tr>
              <a:tr h="231354">
                <a:tc>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5">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PRIHODI</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3.786.700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3.873.700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3.953.700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99071595"/>
                  </a:ext>
                </a:extLst>
              </a:tr>
              <a:tr h="231354">
                <a:tc>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5">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RASHODI</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3.786.700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3.873.700</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3.953.700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19799772"/>
                  </a:ext>
                </a:extLst>
              </a:tr>
              <a:tr h="231354">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64030792"/>
                  </a:ext>
                </a:extLst>
              </a:tr>
              <a:tr h="231354">
                <a:tc>
                  <a:txBody>
                    <a:bodyPr/>
                    <a:lstStyle/>
                    <a:p>
                      <a:pPr algn="ct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a:t>
                      </a:r>
                      <a:endParaRPr lang="hr-HR" sz="1400" b="1"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gridSpan="5">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Donacije</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hr-HR"/>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647435466"/>
                  </a:ext>
                </a:extLst>
              </a:tr>
              <a:tr h="231354">
                <a:tc>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5">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PRIHODI</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10.000</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34273129"/>
                  </a:ext>
                </a:extLst>
              </a:tr>
              <a:tr h="231354">
                <a:tc>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5">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RASHODI</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10.000</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10.000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3827367"/>
                  </a:ext>
                </a:extLst>
              </a:tr>
              <a:tr h="231354">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18125951"/>
                  </a:ext>
                </a:extLst>
              </a:tr>
              <a:tr h="231354">
                <a:tc gridSpan="6">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UKUPNO PRIHODI</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tc>
                <a:tc hMerge="1">
                  <a:txBody>
                    <a:bodyPr/>
                    <a:lstStyle/>
                    <a:p>
                      <a:endParaRPr lang="hr-HR"/>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4.378.400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4.460.400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4.540.000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97248490"/>
                  </a:ext>
                </a:extLst>
              </a:tr>
              <a:tr h="231354">
                <a:tc gridSpan="6">
                  <a:txBody>
                    <a:bodyPr/>
                    <a:lstStyle/>
                    <a:p>
                      <a:pPr>
                        <a:lnSpc>
                          <a:spcPct val="107000"/>
                        </a:lnSpc>
                        <a:spcAft>
                          <a:spcPts val="800"/>
                        </a:spcAft>
                      </a:pPr>
                      <a:r>
                        <a:rPr lang="hr-HR" sz="1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PRENESENI VIŠAK PRIHODA</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150.000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2501183"/>
                  </a:ext>
                </a:extLst>
              </a:tr>
              <a:tr h="231354">
                <a:tc gridSpan="6">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UKUPNO PRIHODI + PRENESENI VIŠAK PRIHODA</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4.528.400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effectLst/>
                          <a:latin typeface="Calibri" panose="020F0502020204030204" pitchFamily="34" charset="0"/>
                          <a:ea typeface="Times New Roman" panose="02020603050405020304" pitchFamily="18" charset="0"/>
                          <a:cs typeface="Calibri" panose="020F0502020204030204" pitchFamily="34" charset="0"/>
                        </a:rPr>
                        <a:t>  4.460.400 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effectLst/>
                          <a:latin typeface="Calibri" panose="020F0502020204030204" pitchFamily="34" charset="0"/>
                          <a:ea typeface="Times New Roman" panose="02020603050405020304" pitchFamily="18" charset="0"/>
                          <a:cs typeface="Calibri" panose="020F0502020204030204" pitchFamily="34" charset="0"/>
                        </a:rPr>
                        <a:t>4.540.000 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05811199"/>
                  </a:ext>
                </a:extLst>
              </a:tr>
              <a:tr h="231354">
                <a:tc gridSpan="6">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UKUPNO RASHODI</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4.528.400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4.460.400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4.540.000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51849093"/>
                  </a:ext>
                </a:extLst>
              </a:tr>
            </a:tbl>
          </a:graphicData>
        </a:graphic>
      </p:graphicFrame>
      <p:sp>
        <p:nvSpPr>
          <p:cNvPr id="7" name="Rectangle: Rounded Corners 6">
            <a:extLst>
              <a:ext uri="{FF2B5EF4-FFF2-40B4-BE49-F238E27FC236}">
                <a16:creationId xmlns:a16="http://schemas.microsoft.com/office/drawing/2014/main" id="{DFFC6038-506B-4F83-A99D-60FE7C580BEC}"/>
              </a:ext>
            </a:extLst>
          </p:cNvPr>
          <p:cNvSpPr/>
          <p:nvPr/>
        </p:nvSpPr>
        <p:spPr>
          <a:xfrm>
            <a:off x="1691680" y="2492896"/>
            <a:ext cx="4248472" cy="216024"/>
          </a:xfrm>
          <a:prstGeom prst="roundRect">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hr-HR"/>
          </a:p>
        </p:txBody>
      </p:sp>
      <p:sp>
        <p:nvSpPr>
          <p:cNvPr id="8" name="Rectangle: Rounded Corners 7">
            <a:extLst>
              <a:ext uri="{FF2B5EF4-FFF2-40B4-BE49-F238E27FC236}">
                <a16:creationId xmlns:a16="http://schemas.microsoft.com/office/drawing/2014/main" id="{45175BFA-5B05-4535-9DFE-4504E229A8CD}"/>
              </a:ext>
            </a:extLst>
          </p:cNvPr>
          <p:cNvSpPr/>
          <p:nvPr/>
        </p:nvSpPr>
        <p:spPr>
          <a:xfrm>
            <a:off x="1691680" y="3645024"/>
            <a:ext cx="4248472" cy="216024"/>
          </a:xfrm>
          <a:prstGeom prst="roundRect">
            <a:avLst/>
          </a:prstGeom>
          <a:noFill/>
          <a:ln w="3810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hr-HR"/>
          </a:p>
        </p:txBody>
      </p:sp>
    </p:spTree>
    <p:extLst>
      <p:ext uri="{BB962C8B-B14F-4D97-AF65-F5344CB8AC3E}">
        <p14:creationId xmlns:p14="http://schemas.microsoft.com/office/powerpoint/2010/main" val="162199474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5A196-B64B-4B60-9A43-6DC83B3E1171}"/>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B088CAD8-29EB-402B-BA16-CFFDB2DB527A}"/>
              </a:ext>
            </a:extLst>
          </p:cNvPr>
          <p:cNvSpPr>
            <a:spLocks noGrp="1"/>
          </p:cNvSpPr>
          <p:nvPr>
            <p:ph idx="1"/>
          </p:nvPr>
        </p:nvSpPr>
        <p:spPr/>
        <p:txBody>
          <a:bodyPr/>
          <a:lstStyle/>
          <a:p>
            <a:endParaRPr lang="hr-HR"/>
          </a:p>
        </p:txBody>
      </p:sp>
      <p:graphicFrame>
        <p:nvGraphicFramePr>
          <p:cNvPr id="4" name="Rezervirano mjesto sadržaja 3">
            <a:extLst>
              <a:ext uri="{FF2B5EF4-FFF2-40B4-BE49-F238E27FC236}">
                <a16:creationId xmlns:a16="http://schemas.microsoft.com/office/drawing/2014/main" id="{552BC502-24A0-4536-8B99-8E2826EA9B86}"/>
              </a:ext>
            </a:extLst>
          </p:cNvPr>
          <p:cNvGraphicFramePr>
            <a:graphicFrameLocks/>
          </p:cNvGraphicFramePr>
          <p:nvPr>
            <p:extLst>
              <p:ext uri="{D42A27DB-BD31-4B8C-83A1-F6EECF244321}">
                <p14:modId xmlns:p14="http://schemas.microsoft.com/office/powerpoint/2010/main" val="1591421701"/>
              </p:ext>
            </p:extLst>
          </p:nvPr>
        </p:nvGraphicFramePr>
        <p:xfrm>
          <a:off x="380018" y="62293"/>
          <a:ext cx="8440455" cy="6221077"/>
        </p:xfrm>
        <a:graphic>
          <a:graphicData uri="http://schemas.openxmlformats.org/drawingml/2006/table">
            <a:tbl>
              <a:tblPr/>
              <a:tblGrid>
                <a:gridCol w="681008">
                  <a:extLst>
                    <a:ext uri="{9D8B030D-6E8A-4147-A177-3AD203B41FA5}">
                      <a16:colId xmlns:a16="http://schemas.microsoft.com/office/drawing/2014/main" val="2059950302"/>
                    </a:ext>
                  </a:extLst>
                </a:gridCol>
                <a:gridCol w="1757346">
                  <a:extLst>
                    <a:ext uri="{9D8B030D-6E8A-4147-A177-3AD203B41FA5}">
                      <a16:colId xmlns:a16="http://schemas.microsoft.com/office/drawing/2014/main" val="3828672760"/>
                    </a:ext>
                  </a:extLst>
                </a:gridCol>
                <a:gridCol w="1038825">
                  <a:extLst>
                    <a:ext uri="{9D8B030D-6E8A-4147-A177-3AD203B41FA5}">
                      <a16:colId xmlns:a16="http://schemas.microsoft.com/office/drawing/2014/main" val="1216972661"/>
                    </a:ext>
                  </a:extLst>
                </a:gridCol>
                <a:gridCol w="1038825">
                  <a:extLst>
                    <a:ext uri="{9D8B030D-6E8A-4147-A177-3AD203B41FA5}">
                      <a16:colId xmlns:a16="http://schemas.microsoft.com/office/drawing/2014/main" val="2964716372"/>
                    </a:ext>
                  </a:extLst>
                </a:gridCol>
                <a:gridCol w="1015740">
                  <a:extLst>
                    <a:ext uri="{9D8B030D-6E8A-4147-A177-3AD203B41FA5}">
                      <a16:colId xmlns:a16="http://schemas.microsoft.com/office/drawing/2014/main" val="2863575483"/>
                    </a:ext>
                  </a:extLst>
                </a:gridCol>
                <a:gridCol w="1015740">
                  <a:extLst>
                    <a:ext uri="{9D8B030D-6E8A-4147-A177-3AD203B41FA5}">
                      <a16:colId xmlns:a16="http://schemas.microsoft.com/office/drawing/2014/main" val="153794092"/>
                    </a:ext>
                  </a:extLst>
                </a:gridCol>
                <a:gridCol w="1015740">
                  <a:extLst>
                    <a:ext uri="{9D8B030D-6E8A-4147-A177-3AD203B41FA5}">
                      <a16:colId xmlns:a16="http://schemas.microsoft.com/office/drawing/2014/main" val="3243461086"/>
                    </a:ext>
                  </a:extLst>
                </a:gridCol>
                <a:gridCol w="877231">
                  <a:extLst>
                    <a:ext uri="{9D8B030D-6E8A-4147-A177-3AD203B41FA5}">
                      <a16:colId xmlns:a16="http://schemas.microsoft.com/office/drawing/2014/main" val="763835509"/>
                    </a:ext>
                  </a:extLst>
                </a:gridCol>
              </a:tblGrid>
              <a:tr h="126703">
                <a:tc>
                  <a:txBody>
                    <a:bodyPr/>
                    <a:lstStyle/>
                    <a:p>
                      <a:pPr algn="l" fontAlgn="b"/>
                      <a:endParaRPr lang="hr-HR" sz="600" b="1" i="1" u="none" strike="noStrike">
                        <a:effectLst/>
                        <a:latin typeface="Arial" panose="020B0604020202020204" pitchFamily="34" charset="0"/>
                      </a:endParaRPr>
                    </a:p>
                  </a:txBody>
                  <a:tcPr marL="5198" marR="5198" marT="5198" marB="0" anchor="b">
                    <a:lnL>
                      <a:noFill/>
                    </a:lnL>
                    <a:lnR>
                      <a:noFill/>
                    </a:lnR>
                    <a:lnT>
                      <a:noFill/>
                    </a:lnT>
                    <a:lnB>
                      <a:noFill/>
                    </a:lnB>
                  </a:tcPr>
                </a:tc>
                <a:tc>
                  <a:txBody>
                    <a:bodyPr/>
                    <a:lstStyle/>
                    <a:p>
                      <a:pPr algn="l" fontAlgn="b"/>
                      <a:endParaRPr lang="hr-HR" sz="600" b="1" i="1" u="none" strike="noStrike">
                        <a:effectLst/>
                        <a:latin typeface="Arial" panose="020B0604020202020204" pitchFamily="34" charset="0"/>
                      </a:endParaRPr>
                    </a:p>
                  </a:txBody>
                  <a:tcPr marL="5198" marR="5198" marT="5198" marB="0" anchor="b">
                    <a:lnL>
                      <a:noFill/>
                    </a:lnL>
                    <a:lnR>
                      <a:noFill/>
                    </a:lnR>
                    <a:lnT>
                      <a:noFill/>
                    </a:lnT>
                    <a:lnB>
                      <a:noFill/>
                    </a:lnB>
                  </a:tcPr>
                </a:tc>
                <a:tc>
                  <a:txBody>
                    <a:bodyPr/>
                    <a:lstStyle/>
                    <a:p>
                      <a:pPr algn="l" fontAlgn="b"/>
                      <a:endParaRPr lang="hr-HR" sz="600" b="1" i="1" u="none" strike="noStrike">
                        <a:effectLst/>
                        <a:latin typeface="Arial" panose="020B0604020202020204" pitchFamily="34" charset="0"/>
                      </a:endParaRPr>
                    </a:p>
                  </a:txBody>
                  <a:tcPr marL="5198" marR="5198" marT="5198" marB="0" anchor="b">
                    <a:lnL>
                      <a:noFill/>
                    </a:lnL>
                    <a:lnR>
                      <a:noFill/>
                    </a:lnR>
                    <a:lnT>
                      <a:noFill/>
                    </a:lnT>
                    <a:lnB>
                      <a:noFill/>
                    </a:lnB>
                  </a:tcPr>
                </a:tc>
                <a:tc>
                  <a:txBody>
                    <a:bodyPr/>
                    <a:lstStyle/>
                    <a:p>
                      <a:pPr algn="l" fontAlgn="b"/>
                      <a:endParaRPr lang="hr-HR" sz="600" b="1" i="1" u="none" strike="noStrike">
                        <a:effectLst/>
                        <a:latin typeface="Arial" panose="020B0604020202020204" pitchFamily="34" charset="0"/>
                      </a:endParaRPr>
                    </a:p>
                  </a:txBody>
                  <a:tcPr marL="5198" marR="5198" marT="5198" marB="0" anchor="b">
                    <a:lnL>
                      <a:noFill/>
                    </a:lnL>
                    <a:lnR>
                      <a:noFill/>
                    </a:lnR>
                    <a:lnT>
                      <a:noFill/>
                    </a:lnT>
                    <a:lnB>
                      <a:noFill/>
                    </a:lnB>
                  </a:tcPr>
                </a:tc>
                <a:tc>
                  <a:txBody>
                    <a:bodyPr/>
                    <a:lstStyle/>
                    <a:p>
                      <a:pPr algn="l" fontAlgn="b"/>
                      <a:endParaRPr lang="hr-HR" sz="600" b="1" i="1" u="none" strike="noStrike">
                        <a:solidFill>
                          <a:srgbClr val="000000"/>
                        </a:solidFill>
                        <a:effectLst/>
                        <a:latin typeface="Arial" panose="020B0604020202020204" pitchFamily="34" charset="0"/>
                      </a:endParaRPr>
                    </a:p>
                  </a:txBody>
                  <a:tcPr marL="5198" marR="5198" marT="5198" marB="0" anchor="b">
                    <a:lnL>
                      <a:noFill/>
                    </a:lnL>
                    <a:lnR>
                      <a:noFill/>
                    </a:lnR>
                    <a:lnT>
                      <a:noFill/>
                    </a:lnT>
                    <a:lnB>
                      <a:noFill/>
                    </a:lnB>
                  </a:tcPr>
                </a:tc>
                <a:tc>
                  <a:txBody>
                    <a:bodyPr/>
                    <a:lstStyle/>
                    <a:p>
                      <a:pPr algn="l" fontAlgn="b"/>
                      <a:endParaRPr lang="hr-HR" sz="600" b="1" i="1" u="none" strike="noStrike">
                        <a:effectLst/>
                        <a:latin typeface="Arial" panose="020B0604020202020204" pitchFamily="34" charset="0"/>
                      </a:endParaRPr>
                    </a:p>
                  </a:txBody>
                  <a:tcPr marL="5198" marR="5198" marT="5198" marB="0" anchor="b">
                    <a:lnL>
                      <a:noFill/>
                    </a:lnL>
                    <a:lnR>
                      <a:noFill/>
                    </a:lnR>
                    <a:lnT>
                      <a:noFill/>
                    </a:lnT>
                    <a:lnB>
                      <a:noFill/>
                    </a:lnB>
                  </a:tcPr>
                </a:tc>
                <a:tc>
                  <a:txBody>
                    <a:bodyPr/>
                    <a:lstStyle/>
                    <a:p>
                      <a:pPr algn="l" fontAlgn="b"/>
                      <a:endParaRPr lang="hr-HR" sz="600" b="1" i="1" u="none" strike="noStrike">
                        <a:effectLst/>
                        <a:latin typeface="Arial" panose="020B0604020202020204" pitchFamily="34" charset="0"/>
                      </a:endParaRPr>
                    </a:p>
                  </a:txBody>
                  <a:tcPr marL="5198" marR="5198" marT="5198" marB="0" anchor="b">
                    <a:lnL>
                      <a:noFill/>
                    </a:lnL>
                    <a:lnR>
                      <a:noFill/>
                    </a:lnR>
                    <a:lnT>
                      <a:noFill/>
                    </a:lnT>
                    <a:lnB>
                      <a:noFill/>
                    </a:lnB>
                  </a:tcPr>
                </a:tc>
                <a:tc>
                  <a:txBody>
                    <a:bodyPr/>
                    <a:lstStyle/>
                    <a:p>
                      <a:pPr algn="l" fontAlgn="b"/>
                      <a:endParaRPr lang="hr-HR" sz="600" b="1" i="1" u="none" strike="noStrike">
                        <a:solidFill>
                          <a:srgbClr val="000000"/>
                        </a:solidFill>
                        <a:effectLst/>
                        <a:latin typeface="Arial" panose="020B0604020202020204" pitchFamily="34" charset="0"/>
                      </a:endParaRPr>
                    </a:p>
                  </a:txBody>
                  <a:tcPr marL="5198" marR="5198" marT="5198" marB="0" anchor="b">
                    <a:lnL>
                      <a:noFill/>
                    </a:lnL>
                    <a:lnR>
                      <a:noFill/>
                    </a:lnR>
                    <a:lnT>
                      <a:noFill/>
                    </a:lnT>
                    <a:lnB>
                      <a:noFill/>
                    </a:lnB>
                  </a:tcPr>
                </a:tc>
                <a:extLst>
                  <a:ext uri="{0D108BD9-81ED-4DB2-BD59-A6C34878D82A}">
                    <a16:rowId xmlns:a16="http://schemas.microsoft.com/office/drawing/2014/main" val="3245545523"/>
                  </a:ext>
                </a:extLst>
              </a:tr>
              <a:tr h="117833">
                <a:tc>
                  <a:txBody>
                    <a:bodyPr/>
                    <a:lstStyle/>
                    <a:p>
                      <a:pPr algn="ctr" fontAlgn="b"/>
                      <a:r>
                        <a:rPr lang="hr-HR" sz="600" b="1" i="0" u="none" strike="noStrike">
                          <a:effectLst/>
                          <a:latin typeface="Arial" panose="020B0604020202020204" pitchFamily="34" charset="0"/>
                        </a:rPr>
                        <a:t> </a:t>
                      </a:r>
                    </a:p>
                  </a:txBody>
                  <a:tcPr marL="5198" marR="5198" marT="519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hr-HR" sz="600" b="1" i="0" u="none" strike="noStrike">
                          <a:effectLst/>
                          <a:latin typeface="Arial" panose="020B0604020202020204" pitchFamily="34" charset="0"/>
                        </a:rPr>
                        <a:t> </a:t>
                      </a:r>
                    </a:p>
                  </a:txBody>
                  <a:tcPr marL="5198" marR="5198" marT="519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hr-HR" sz="600" b="1" i="0" u="none" strike="noStrike">
                          <a:effectLst/>
                          <a:latin typeface="Arial" panose="020B0604020202020204" pitchFamily="34" charset="0"/>
                        </a:rPr>
                        <a:t> </a:t>
                      </a:r>
                    </a:p>
                  </a:txBody>
                  <a:tcPr marL="5198" marR="5198" marT="519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hr-HR" sz="600" b="1" i="0" u="none" strike="noStrike">
                          <a:effectLst/>
                          <a:latin typeface="Arial" panose="020B0604020202020204" pitchFamily="34" charset="0"/>
                        </a:rPr>
                        <a:t> </a:t>
                      </a:r>
                    </a:p>
                  </a:txBody>
                  <a:tcPr marL="5198" marR="5198" marT="519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hr-HR" sz="600" b="1" i="0" u="none" strike="noStrike">
                          <a:solidFill>
                            <a:srgbClr val="000000"/>
                          </a:solidFill>
                          <a:effectLst/>
                          <a:latin typeface="Arial" panose="020B0604020202020204" pitchFamily="34" charset="0"/>
                        </a:rPr>
                        <a:t> </a:t>
                      </a:r>
                    </a:p>
                  </a:txBody>
                  <a:tcPr marL="5198" marR="5198" marT="519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hr-HR" sz="600" b="1" i="0" u="none" strike="noStrike">
                          <a:effectLst/>
                          <a:latin typeface="Arial" panose="020B0604020202020204" pitchFamily="34" charset="0"/>
                        </a:rPr>
                        <a:t> </a:t>
                      </a:r>
                    </a:p>
                  </a:txBody>
                  <a:tcPr marL="5198" marR="5198" marT="519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hr-HR" sz="600" b="1" i="0" u="none" strike="noStrike">
                          <a:effectLst/>
                          <a:latin typeface="Arial" panose="020B0604020202020204" pitchFamily="34" charset="0"/>
                        </a:rPr>
                        <a:t> </a:t>
                      </a:r>
                    </a:p>
                  </a:txBody>
                  <a:tcPr marL="5198" marR="5198" marT="519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hr-HR" sz="600" b="1" i="0" u="none" strike="noStrike">
                          <a:solidFill>
                            <a:srgbClr val="000000"/>
                          </a:solidFill>
                          <a:effectLst/>
                          <a:latin typeface="Arial" panose="020B0604020202020204" pitchFamily="34" charset="0"/>
                        </a:rPr>
                        <a:t> </a:t>
                      </a:r>
                    </a:p>
                  </a:txBody>
                  <a:tcPr marL="5198" marR="5198" marT="5198"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9528498"/>
                  </a:ext>
                </a:extLst>
              </a:tr>
              <a:tr h="0">
                <a:tc>
                  <a:txBody>
                    <a:bodyPr/>
                    <a:lstStyle/>
                    <a:p>
                      <a:pPr algn="ctr" fontAlgn="b"/>
                      <a:r>
                        <a:rPr lang="hr-HR" sz="600" b="1" i="0" u="none" strike="noStrike">
                          <a:effectLst/>
                          <a:latin typeface="Arial" panose="020B0604020202020204" pitchFamily="34" charset="0"/>
                        </a:rPr>
                        <a:t> </a:t>
                      </a:r>
                    </a:p>
                  </a:txBody>
                  <a:tcPr marL="5198" marR="5198" marT="519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600" b="1" i="0" u="none" strike="noStrike">
                          <a:effectLst/>
                          <a:latin typeface="Arial" panose="020B0604020202020204" pitchFamily="34" charset="0"/>
                        </a:rPr>
                        <a:t> </a:t>
                      </a:r>
                    </a:p>
                  </a:txBody>
                  <a:tcPr marL="5198" marR="5198" marT="519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600" b="1" i="0" u="none" strike="noStrike">
                          <a:effectLst/>
                          <a:latin typeface="Arial" panose="020B0604020202020204" pitchFamily="34" charset="0"/>
                        </a:rPr>
                        <a:t> </a:t>
                      </a:r>
                    </a:p>
                  </a:txBody>
                  <a:tcPr marL="5198" marR="5198" marT="519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600" b="1" i="0" u="none" strike="noStrike">
                          <a:effectLst/>
                          <a:latin typeface="Arial" panose="020B0604020202020204" pitchFamily="34" charset="0"/>
                        </a:rPr>
                        <a:t> </a:t>
                      </a:r>
                    </a:p>
                  </a:txBody>
                  <a:tcPr marL="5198" marR="5198" marT="519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600" b="1" i="0" u="none" strike="noStrike">
                          <a:solidFill>
                            <a:srgbClr val="000000"/>
                          </a:solidFill>
                          <a:effectLst/>
                          <a:latin typeface="Arial" panose="020B0604020202020204" pitchFamily="34" charset="0"/>
                        </a:rPr>
                        <a:t> </a:t>
                      </a:r>
                    </a:p>
                  </a:txBody>
                  <a:tcPr marL="5198" marR="5198" marT="519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600" b="1" i="0" u="none" strike="noStrike">
                          <a:effectLst/>
                          <a:latin typeface="Arial" panose="020B0604020202020204" pitchFamily="34" charset="0"/>
                        </a:rPr>
                        <a:t> </a:t>
                      </a:r>
                    </a:p>
                  </a:txBody>
                  <a:tcPr marL="5198" marR="5198" marT="519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600" b="1" i="0" u="none" strike="noStrike">
                          <a:effectLst/>
                          <a:latin typeface="Arial" panose="020B0604020202020204" pitchFamily="34" charset="0"/>
                        </a:rPr>
                        <a:t> </a:t>
                      </a:r>
                    </a:p>
                  </a:txBody>
                  <a:tcPr marL="5198" marR="5198" marT="519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600" b="1" i="0" u="none" strike="noStrike">
                          <a:solidFill>
                            <a:srgbClr val="000000"/>
                          </a:solidFill>
                          <a:effectLst/>
                          <a:latin typeface="Arial" panose="020B0604020202020204" pitchFamily="34" charset="0"/>
                        </a:rPr>
                        <a:t> </a:t>
                      </a:r>
                    </a:p>
                  </a:txBody>
                  <a:tcPr marL="5198" marR="5198" marT="519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5753311"/>
                  </a:ext>
                </a:extLst>
              </a:tr>
              <a:tr h="760213">
                <a:tc>
                  <a:txBody>
                    <a:bodyPr/>
                    <a:lstStyle/>
                    <a:p>
                      <a:pPr algn="ctr" fontAlgn="ctr"/>
                      <a:r>
                        <a:rPr lang="hr-HR" sz="900" b="1" i="0" u="none" strike="noStrike" dirty="0">
                          <a:effectLst/>
                          <a:latin typeface="Arial" panose="020B0604020202020204" pitchFamily="34" charset="0"/>
                        </a:rPr>
                        <a:t>Račun </a:t>
                      </a:r>
                      <a:br>
                        <a:rPr lang="hr-HR" sz="900" b="1" i="0" u="none" strike="noStrike" dirty="0">
                          <a:effectLst/>
                          <a:latin typeface="Arial" panose="020B0604020202020204" pitchFamily="34" charset="0"/>
                        </a:rPr>
                      </a:br>
                      <a:r>
                        <a:rPr lang="hr-HR" sz="900" b="1" i="0" u="none" strike="noStrike" dirty="0">
                          <a:effectLst/>
                          <a:latin typeface="Arial" panose="020B0604020202020204" pitchFamily="34" charset="0"/>
                        </a:rPr>
                        <a:t>rashoda/</a:t>
                      </a:r>
                      <a:br>
                        <a:rPr lang="hr-HR" sz="900" b="1" i="0" u="none" strike="noStrike" dirty="0">
                          <a:effectLst/>
                          <a:latin typeface="Arial" panose="020B0604020202020204" pitchFamily="34" charset="0"/>
                        </a:rPr>
                      </a:br>
                      <a:r>
                        <a:rPr lang="hr-HR" sz="900" b="1" i="0" u="none" strike="noStrike" dirty="0">
                          <a:effectLst/>
                          <a:latin typeface="Arial" panose="020B0604020202020204" pitchFamily="34" charset="0"/>
                        </a:rPr>
                        <a:t>izdatka</a:t>
                      </a:r>
                    </a:p>
                  </a:txBody>
                  <a:tcPr marL="5198" marR="5198" marT="519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900" b="1" i="0" u="none" strike="noStrike" dirty="0">
                          <a:effectLst/>
                          <a:latin typeface="Arial" panose="020B0604020202020204" pitchFamily="34" charset="0"/>
                        </a:rPr>
                        <a:t>Naziv </a:t>
                      </a:r>
                    </a:p>
                  </a:txBody>
                  <a:tcPr marL="5198" marR="5198" marT="519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900" b="1" i="0" u="none" strike="noStrike" dirty="0">
                          <a:effectLst/>
                          <a:latin typeface="Arial" panose="020B0604020202020204" pitchFamily="34" charset="0"/>
                        </a:rPr>
                        <a:t>PLAN ZA 2021.</a:t>
                      </a:r>
                    </a:p>
                  </a:txBody>
                  <a:tcPr marL="5198" marR="5198" marT="519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900" b="1" i="0" u="none" strike="noStrike" dirty="0">
                          <a:effectLst/>
                          <a:latin typeface="Arial" panose="020B0604020202020204" pitchFamily="34" charset="0"/>
                        </a:rPr>
                        <a:t>REZULTAT 2020.</a:t>
                      </a:r>
                    </a:p>
                    <a:p>
                      <a:pPr algn="ctr" fontAlgn="ctr"/>
                      <a:r>
                        <a:rPr lang="hr-HR" sz="900" b="1" i="0" u="none" strike="noStrike" dirty="0">
                          <a:effectLst/>
                          <a:latin typeface="Arial" panose="020B0604020202020204" pitchFamily="34" charset="0"/>
                        </a:rPr>
                        <a:t>Prihodi za posebne namjene</a:t>
                      </a:r>
                    </a:p>
                  </a:txBody>
                  <a:tcPr marL="5198" marR="5198" marT="519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900" b="1" i="0" u="none" strike="noStrike" dirty="0">
                          <a:solidFill>
                            <a:srgbClr val="000000"/>
                          </a:solidFill>
                          <a:effectLst/>
                          <a:latin typeface="Arial" panose="020B0604020202020204" pitchFamily="34" charset="0"/>
                        </a:rPr>
                        <a:t>Opći prihodi i primici GRAD </a:t>
                      </a:r>
                    </a:p>
                  </a:txBody>
                  <a:tcPr marL="5198" marR="5198" marT="519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900" b="1" i="0" u="none" strike="noStrike" dirty="0">
                          <a:effectLst/>
                          <a:latin typeface="Arial" panose="020B0604020202020204" pitchFamily="34" charset="0"/>
                        </a:rPr>
                        <a:t>Vlastiti prihodi</a:t>
                      </a:r>
                    </a:p>
                  </a:txBody>
                  <a:tcPr marL="5198" marR="5198" marT="519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900" b="1" i="0" u="none" strike="noStrike">
                          <a:effectLst/>
                          <a:latin typeface="Arial" panose="020B0604020202020204" pitchFamily="34" charset="0"/>
                        </a:rPr>
                        <a:t>Prihodi za posebne namjene</a:t>
                      </a:r>
                    </a:p>
                  </a:txBody>
                  <a:tcPr marL="5198" marR="5198" marT="519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900" b="1" i="0" u="none" strike="noStrike">
                          <a:solidFill>
                            <a:srgbClr val="000000"/>
                          </a:solidFill>
                          <a:effectLst/>
                          <a:latin typeface="Arial" panose="020B0604020202020204" pitchFamily="34" charset="0"/>
                        </a:rPr>
                        <a:t>Pomoći</a:t>
                      </a:r>
                    </a:p>
                  </a:txBody>
                  <a:tcPr marL="5198" marR="5198" marT="519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7185236"/>
                  </a:ext>
                </a:extLst>
              </a:tr>
              <a:tr h="126703">
                <a:tc>
                  <a:txBody>
                    <a:bodyPr/>
                    <a:lstStyle/>
                    <a:p>
                      <a:pPr algn="ctr" fontAlgn="ctr"/>
                      <a:r>
                        <a:rPr lang="hr-HR" sz="900" b="1" i="0" u="none" strike="noStrike">
                          <a:effectLst/>
                          <a:latin typeface="Arial" panose="020B0604020202020204" pitchFamily="34" charset="0"/>
                        </a:rPr>
                        <a:t>3</a:t>
                      </a:r>
                    </a:p>
                  </a:txBody>
                  <a:tcPr marL="5198" marR="5198" marT="5198"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hr-HR" sz="900" b="1" i="0" u="none" strike="noStrike">
                          <a:effectLst/>
                          <a:latin typeface="Arial" panose="020B0604020202020204" pitchFamily="34" charset="0"/>
                        </a:rPr>
                        <a:t>RASHODI POSLOVANJA</a:t>
                      </a:r>
                    </a:p>
                  </a:txBody>
                  <a:tcPr marL="5198" marR="5198" marT="5198"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hr-HR" sz="900" b="0" i="0" u="none" strike="noStrike">
                        <a:effectLst/>
                        <a:latin typeface="Arial" panose="020B0604020202020204" pitchFamily="34" charset="0"/>
                      </a:endParaRPr>
                    </a:p>
                  </a:txBody>
                  <a:tcPr marL="5198" marR="5198" marT="5198"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hr-HR" sz="900" b="0" i="0" u="none" strike="noStrike">
                        <a:effectLst/>
                        <a:latin typeface="Arial" panose="020B0604020202020204" pitchFamily="34" charset="0"/>
                      </a:endParaRPr>
                    </a:p>
                  </a:txBody>
                  <a:tcPr marL="5198" marR="5198" marT="5198"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hr-HR" sz="900" b="1" i="0" u="none" strike="noStrike">
                        <a:solidFill>
                          <a:srgbClr val="000000"/>
                        </a:solidFill>
                        <a:effectLst/>
                        <a:latin typeface="Arial" panose="020B0604020202020204" pitchFamily="34" charset="0"/>
                      </a:endParaRPr>
                    </a:p>
                  </a:txBody>
                  <a:tcPr marL="5198" marR="5198" marT="5198"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hr-HR" sz="900" b="1" i="0" u="none" strike="noStrike">
                        <a:effectLst/>
                        <a:latin typeface="Arial" panose="020B0604020202020204" pitchFamily="34" charset="0"/>
                      </a:endParaRPr>
                    </a:p>
                  </a:txBody>
                  <a:tcPr marL="5198" marR="5198" marT="5198"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hr-HR" sz="900" b="1" i="0" u="none" strike="noStrike" dirty="0">
                        <a:effectLst/>
                        <a:latin typeface="Arial" panose="020B0604020202020204" pitchFamily="34" charset="0"/>
                      </a:endParaRPr>
                    </a:p>
                  </a:txBody>
                  <a:tcPr marL="5198" marR="5198" marT="5198"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hr-HR" sz="900" b="1" i="0" u="none" strike="noStrike">
                        <a:solidFill>
                          <a:srgbClr val="000000"/>
                        </a:solidFill>
                        <a:effectLst/>
                        <a:latin typeface="Arial" panose="020B0604020202020204" pitchFamily="34" charset="0"/>
                      </a:endParaRPr>
                    </a:p>
                  </a:txBody>
                  <a:tcPr marL="5198" marR="5198" marT="5198"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984947944"/>
                  </a:ext>
                </a:extLst>
              </a:tr>
              <a:tr h="120367">
                <a:tc>
                  <a:txBody>
                    <a:bodyPr/>
                    <a:lstStyle/>
                    <a:p>
                      <a:pPr algn="ctr" fontAlgn="ctr"/>
                      <a:r>
                        <a:rPr lang="hr-HR" sz="900" b="1" i="0" u="none" strike="noStrike">
                          <a:effectLst/>
                          <a:latin typeface="Arial" panose="020B0604020202020204" pitchFamily="34" charset="0"/>
                        </a:rPr>
                        <a:t>31</a:t>
                      </a:r>
                    </a:p>
                  </a:txBody>
                  <a:tcPr marL="5198" marR="5198" marT="519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ctr" fontAlgn="ctr"/>
                      <a:r>
                        <a:rPr lang="hr-HR" sz="900" b="1" i="0" u="none" strike="noStrike">
                          <a:effectLst/>
                          <a:latin typeface="Arial" panose="020B0604020202020204" pitchFamily="34" charset="0"/>
                        </a:rPr>
                        <a:t>RASHODI ZA ZAPOSLENE</a:t>
                      </a:r>
                    </a:p>
                  </a:txBody>
                  <a:tcPr marL="5198" marR="5198" marT="519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hr-HR" sz="900" b="1" i="0" u="none" strike="noStrike">
                          <a:effectLst/>
                          <a:latin typeface="Arial" panose="020B0604020202020204" pitchFamily="34" charset="0"/>
                        </a:rPr>
                        <a:t>14.160.201</a:t>
                      </a:r>
                    </a:p>
                  </a:txBody>
                  <a:tcPr marL="5198" marR="5198" marT="5198" marB="0" anchor="ctr">
                    <a:lnL>
                      <a:noFill/>
                    </a:lnL>
                    <a:lnR>
                      <a:noFill/>
                    </a:lnR>
                    <a:lnT>
                      <a:noFill/>
                    </a:lnT>
                    <a:lnB>
                      <a:noFill/>
                    </a:lnB>
                  </a:tcPr>
                </a:tc>
                <a:tc>
                  <a:txBody>
                    <a:bodyPr/>
                    <a:lstStyle/>
                    <a:p>
                      <a:pPr algn="r" fontAlgn="ctr"/>
                      <a:r>
                        <a:rPr lang="hr-HR" sz="900" b="1" i="0" u="none" strike="noStrike">
                          <a:solidFill>
                            <a:srgbClr val="000000"/>
                          </a:solidFill>
                          <a:effectLst/>
                          <a:latin typeface="Arial" panose="020B0604020202020204" pitchFamily="34" charset="0"/>
                        </a:rPr>
                        <a:t>0</a:t>
                      </a:r>
                    </a:p>
                  </a:txBody>
                  <a:tcPr marL="5198" marR="5198" marT="5198" marB="0" anchor="ctr">
                    <a:lnL>
                      <a:noFill/>
                    </a:lnL>
                    <a:lnR>
                      <a:noFill/>
                    </a:lnR>
                    <a:lnT>
                      <a:noFill/>
                    </a:lnT>
                    <a:lnB>
                      <a:noFill/>
                    </a:lnB>
                  </a:tcPr>
                </a:tc>
                <a:tc>
                  <a:txBody>
                    <a:bodyPr/>
                    <a:lstStyle/>
                    <a:p>
                      <a:pPr algn="r" fontAlgn="ctr"/>
                      <a:r>
                        <a:rPr lang="hr-HR" sz="900" b="1" i="0" u="none" strike="noStrike">
                          <a:solidFill>
                            <a:srgbClr val="000000"/>
                          </a:solidFill>
                          <a:effectLst/>
                          <a:latin typeface="Arial" panose="020B0604020202020204" pitchFamily="34" charset="0"/>
                        </a:rPr>
                        <a:t>566.895</a:t>
                      </a:r>
                    </a:p>
                  </a:txBody>
                  <a:tcPr marL="5198" marR="5198" marT="519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hr-HR" sz="900" b="1" i="0" u="none" strike="noStrike">
                          <a:effectLst/>
                          <a:latin typeface="Arial" panose="020B0604020202020204" pitchFamily="34" charset="0"/>
                        </a:rPr>
                        <a:t>10.000</a:t>
                      </a:r>
                    </a:p>
                  </a:txBody>
                  <a:tcPr marL="5198" marR="5198" marT="519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hr-HR" sz="900" b="1" i="0" u="none" strike="noStrike" dirty="0">
                          <a:effectLst/>
                          <a:latin typeface="Arial" panose="020B0604020202020204" pitchFamily="34" charset="0"/>
                        </a:rPr>
                        <a:t>0</a:t>
                      </a:r>
                    </a:p>
                  </a:txBody>
                  <a:tcPr marL="5198" marR="5198" marT="519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hr-HR" sz="900" b="1" i="0" u="none" strike="noStrike">
                          <a:solidFill>
                            <a:srgbClr val="000000"/>
                          </a:solidFill>
                          <a:effectLst/>
                          <a:latin typeface="Arial" panose="020B0604020202020204" pitchFamily="34" charset="0"/>
                        </a:rPr>
                        <a:t>13.504.073</a:t>
                      </a:r>
                    </a:p>
                  </a:txBody>
                  <a:tcPr marL="5198" marR="5198" marT="5198" marB="0" anchor="ctr">
                    <a:lnL>
                      <a:noFill/>
                    </a:lnL>
                    <a:lnR>
                      <a:noFill/>
                    </a:lnR>
                    <a:lnT>
                      <a:noFill/>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443214408"/>
                  </a:ext>
                </a:extLst>
              </a:tr>
              <a:tr h="120367">
                <a:tc>
                  <a:txBody>
                    <a:bodyPr/>
                    <a:lstStyle/>
                    <a:p>
                      <a:pPr algn="ctr" fontAlgn="ctr"/>
                      <a:r>
                        <a:rPr lang="hr-HR" sz="900" b="0" i="0" u="none" strike="noStrike">
                          <a:effectLst/>
                          <a:latin typeface="Arial" panose="020B0604020202020204" pitchFamily="34" charset="0"/>
                        </a:rPr>
                        <a:t>311</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PLAĆE (BRUTO)</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endParaRPr lang="hr-HR" sz="900" b="1" i="0" u="none" strike="noStrike">
                        <a:effectLst/>
                        <a:latin typeface="Arial" panose="020B0604020202020204" pitchFamily="34" charset="0"/>
                      </a:endParaRPr>
                    </a:p>
                  </a:txBody>
                  <a:tcPr marL="5198" marR="5198" marT="5198" marB="0" anchor="ctr">
                    <a:lnL>
                      <a:noFill/>
                    </a:lnL>
                    <a:lnR>
                      <a:noFill/>
                    </a:lnR>
                    <a:lnT>
                      <a:noFill/>
                    </a:lnT>
                    <a:lnB>
                      <a:noFill/>
                    </a:lnB>
                  </a:tcPr>
                </a:tc>
                <a:tc>
                  <a:txBody>
                    <a:bodyPr/>
                    <a:lstStyle/>
                    <a:p>
                      <a:pPr algn="l" fontAlgn="ctr"/>
                      <a:endParaRPr lang="hr-HR" sz="900" b="1" i="0" u="none" strike="noStrike">
                        <a:effectLst/>
                        <a:latin typeface="Arial" panose="020B0604020202020204" pitchFamily="34" charset="0"/>
                      </a:endParaRPr>
                    </a:p>
                  </a:txBody>
                  <a:tcPr marL="5198" marR="5198" marT="5198" marB="0" anchor="ctr">
                    <a:lnL>
                      <a:noFill/>
                    </a:lnL>
                    <a:lnR>
                      <a:noFill/>
                    </a:lnR>
                    <a:lnT>
                      <a:noFill/>
                    </a:lnT>
                    <a:lnB>
                      <a:noFill/>
                    </a:lnB>
                  </a:tcPr>
                </a:tc>
                <a:tc>
                  <a:txBody>
                    <a:bodyPr/>
                    <a:lstStyle/>
                    <a:p>
                      <a:pPr algn="l" fontAlgn="ctr"/>
                      <a:r>
                        <a:rPr lang="hr-HR" sz="900" b="0" i="0" u="none" strike="noStrike">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3253755684"/>
                  </a:ext>
                </a:extLst>
              </a:tr>
              <a:tr h="120367">
                <a:tc>
                  <a:txBody>
                    <a:bodyPr/>
                    <a:lstStyle/>
                    <a:p>
                      <a:pPr algn="ctr" fontAlgn="ctr"/>
                      <a:r>
                        <a:rPr lang="hr-HR" sz="900" b="0" i="0" u="none" strike="noStrike">
                          <a:effectLst/>
                          <a:latin typeface="Arial" panose="020B0604020202020204" pitchFamily="34" charset="0"/>
                        </a:rPr>
                        <a:t>3111</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Plaće za redovan rad</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11.682.746</a:t>
                      </a:r>
                    </a:p>
                  </a:txBody>
                  <a:tcPr marL="5198" marR="5198" marT="5198" marB="0" anchor="ctr">
                    <a:lnL>
                      <a:noFill/>
                    </a:lnL>
                    <a:lnR>
                      <a:noFill/>
                    </a:lnR>
                    <a:lnT>
                      <a:noFill/>
                    </a:lnT>
                    <a:lnB>
                      <a:noFill/>
                    </a:lnB>
                  </a:tcPr>
                </a:tc>
                <a:tc>
                  <a:txBody>
                    <a:bodyPr/>
                    <a:lstStyle/>
                    <a:p>
                      <a:pPr algn="l" fontAlgn="ctr"/>
                      <a:endParaRPr lang="hr-HR" sz="900" b="0" i="0" u="none" strike="noStrike">
                        <a:effectLst/>
                        <a:latin typeface="Arial" panose="020B0604020202020204" pitchFamily="34" charset="0"/>
                      </a:endParaRPr>
                    </a:p>
                  </a:txBody>
                  <a:tcPr marL="5198" marR="5198" marT="5198" marB="0" anchor="ctr">
                    <a:lnL>
                      <a:noFill/>
                    </a:lnL>
                    <a:lnR>
                      <a:noFill/>
                    </a:lnR>
                    <a:lnT>
                      <a:noFill/>
                    </a:lnT>
                    <a:lnB>
                      <a:noFill/>
                    </a:lnB>
                  </a:tcPr>
                </a:tc>
                <a:tc>
                  <a:txBody>
                    <a:bodyPr/>
                    <a:lstStyle/>
                    <a:p>
                      <a:pPr algn="r" fontAlgn="ctr"/>
                      <a:r>
                        <a:rPr lang="hr-HR" sz="900" b="0" i="0" u="none" strike="noStrike">
                          <a:solidFill>
                            <a:srgbClr val="000000"/>
                          </a:solidFill>
                          <a:effectLst/>
                          <a:latin typeface="Arial" panose="020B0604020202020204" pitchFamily="34" charset="0"/>
                        </a:rPr>
                        <a:t>464.750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dirty="0">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11.151.897</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269943243"/>
                  </a:ext>
                </a:extLst>
              </a:tr>
              <a:tr h="120367">
                <a:tc>
                  <a:txBody>
                    <a:bodyPr/>
                    <a:lstStyle/>
                    <a:p>
                      <a:pPr algn="ctr" fontAlgn="ctr"/>
                      <a:r>
                        <a:rPr lang="hr-HR" sz="900" b="0" i="0" u="none" strike="noStrike">
                          <a:effectLst/>
                          <a:latin typeface="Arial" panose="020B0604020202020204" pitchFamily="34" charset="0"/>
                        </a:rPr>
                        <a:t>3121</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Ostali rashodi za zaposlene</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549.562</a:t>
                      </a:r>
                    </a:p>
                  </a:txBody>
                  <a:tcPr marL="5198" marR="5198" marT="5198" marB="0" anchor="ctr">
                    <a:lnL>
                      <a:noFill/>
                    </a:lnL>
                    <a:lnR>
                      <a:noFill/>
                    </a:lnR>
                    <a:lnT>
                      <a:noFill/>
                    </a:lnT>
                    <a:lnB>
                      <a:noFill/>
                    </a:lnB>
                  </a:tcPr>
                </a:tc>
                <a:tc>
                  <a:txBody>
                    <a:bodyPr/>
                    <a:lstStyle/>
                    <a:p>
                      <a:pPr algn="l" fontAlgn="ctr"/>
                      <a:endParaRPr lang="hr-HR" sz="900" b="0" i="0" u="none" strike="noStrike">
                        <a:effectLst/>
                        <a:latin typeface="Arial" panose="020B0604020202020204" pitchFamily="34" charset="0"/>
                      </a:endParaRPr>
                    </a:p>
                  </a:txBody>
                  <a:tcPr marL="5198" marR="5198" marT="5198" marB="0" anchor="ctr">
                    <a:lnL>
                      <a:noFill/>
                    </a:lnL>
                    <a:lnR>
                      <a:noFill/>
                    </a:lnR>
                    <a:lnT>
                      <a:noFill/>
                    </a:lnT>
                    <a:lnB>
                      <a:noFill/>
                    </a:lnB>
                  </a:tcPr>
                </a:tc>
                <a:tc>
                  <a:txBody>
                    <a:bodyPr/>
                    <a:lstStyle/>
                    <a:p>
                      <a:pPr algn="r" fontAlgn="ctr"/>
                      <a:r>
                        <a:rPr lang="hr-HR" sz="900" b="0" i="0" u="none" strike="noStrike">
                          <a:solidFill>
                            <a:srgbClr val="000000"/>
                          </a:solidFill>
                          <a:effectLst/>
                          <a:latin typeface="Arial" panose="020B0604020202020204" pitchFamily="34" charset="0"/>
                        </a:rPr>
                        <a:t>25.450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10.000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dirty="0">
                          <a:solidFill>
                            <a:srgbClr val="000000"/>
                          </a:solidFill>
                          <a:effectLst/>
                          <a:latin typeface="Arial" panose="020B0604020202020204" pitchFamily="34" charset="0"/>
                        </a:rPr>
                        <a:t>512.112</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344640638"/>
                  </a:ext>
                </a:extLst>
              </a:tr>
              <a:tr h="120367">
                <a:tc>
                  <a:txBody>
                    <a:bodyPr/>
                    <a:lstStyle/>
                    <a:p>
                      <a:pPr algn="ctr" fontAlgn="ctr"/>
                      <a:r>
                        <a:rPr lang="hr-HR" sz="900" b="0" i="0" u="none" strike="noStrike">
                          <a:effectLst/>
                          <a:latin typeface="Arial" panose="020B0604020202020204" pitchFamily="34" charset="0"/>
                        </a:rPr>
                        <a:t>3132</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dirty="0">
                          <a:effectLst/>
                          <a:latin typeface="Arial" panose="020B0604020202020204" pitchFamily="34" charset="0"/>
                        </a:rPr>
                        <a:t>Doprin.za zdrav.osiguranje</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1.927.894</a:t>
                      </a:r>
                    </a:p>
                  </a:txBody>
                  <a:tcPr marL="5198" marR="5198" marT="5198" marB="0" anchor="ctr">
                    <a:lnL>
                      <a:noFill/>
                    </a:lnL>
                    <a:lnR>
                      <a:noFill/>
                    </a:lnR>
                    <a:lnT>
                      <a:noFill/>
                    </a:lnT>
                    <a:lnB>
                      <a:noFill/>
                    </a:lnB>
                  </a:tcPr>
                </a:tc>
                <a:tc>
                  <a:txBody>
                    <a:bodyPr/>
                    <a:lstStyle/>
                    <a:p>
                      <a:pPr algn="l" fontAlgn="ctr"/>
                      <a:endParaRPr lang="hr-HR" sz="900" b="0" i="0" u="none" strike="noStrike">
                        <a:effectLst/>
                        <a:latin typeface="Arial" panose="020B0604020202020204" pitchFamily="34" charset="0"/>
                      </a:endParaRPr>
                    </a:p>
                  </a:txBody>
                  <a:tcPr marL="5198" marR="5198" marT="5198" marB="0" anchor="ctr">
                    <a:lnL>
                      <a:noFill/>
                    </a:lnL>
                    <a:lnR>
                      <a:noFill/>
                    </a:lnR>
                    <a:lnT>
                      <a:noFill/>
                    </a:lnT>
                    <a:lnB>
                      <a:noFill/>
                    </a:lnB>
                  </a:tcPr>
                </a:tc>
                <a:tc>
                  <a:txBody>
                    <a:bodyPr/>
                    <a:lstStyle/>
                    <a:p>
                      <a:pPr algn="r" fontAlgn="ctr"/>
                      <a:r>
                        <a:rPr lang="hr-HR" sz="900" b="0" i="0" u="none" strike="noStrike">
                          <a:solidFill>
                            <a:srgbClr val="000000"/>
                          </a:solidFill>
                          <a:effectLst/>
                          <a:latin typeface="Arial" panose="020B0604020202020204" pitchFamily="34" charset="0"/>
                        </a:rPr>
                        <a:t>76.695</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1.840.063</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2243814973"/>
                  </a:ext>
                </a:extLst>
              </a:tr>
              <a:tr h="120367">
                <a:tc>
                  <a:txBody>
                    <a:bodyPr/>
                    <a:lstStyle/>
                    <a:p>
                      <a:pPr algn="ctr"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dirty="0">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393742959"/>
                  </a:ext>
                </a:extLst>
              </a:tr>
              <a:tr h="120367">
                <a:tc>
                  <a:txBody>
                    <a:bodyPr/>
                    <a:lstStyle/>
                    <a:p>
                      <a:pPr algn="ctr" fontAlgn="ctr"/>
                      <a:r>
                        <a:rPr lang="hr-HR" sz="900" b="1" i="0" u="none" strike="noStrike" dirty="0">
                          <a:effectLst/>
                          <a:latin typeface="Arial" panose="020B0604020202020204" pitchFamily="34" charset="0"/>
                        </a:rPr>
                        <a:t>32</a:t>
                      </a:r>
                    </a:p>
                    <a:p>
                      <a:pPr algn="ctr" fontAlgn="ctr"/>
                      <a:r>
                        <a:rPr lang="hr-HR" sz="900" b="1" i="0" u="none" strike="noStrike" dirty="0">
                          <a:effectLst/>
                          <a:latin typeface="Arial" panose="020B0604020202020204" pitchFamily="34" charset="0"/>
                        </a:rPr>
                        <a:t>321</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1" i="0" u="none" strike="noStrike" dirty="0">
                          <a:effectLst/>
                          <a:latin typeface="Arial" panose="020B0604020202020204" pitchFamily="34" charset="0"/>
                        </a:rPr>
                        <a:t>MATERIJALNI RASHODI</a:t>
                      </a:r>
                    </a:p>
                    <a:p>
                      <a:pPr algn="l" fontAlgn="ctr"/>
                      <a:r>
                        <a:rPr lang="hr-HR" sz="900" b="1" i="0" u="none" strike="noStrike" dirty="0">
                          <a:effectLst/>
                          <a:latin typeface="Arial" panose="020B0604020202020204" pitchFamily="34" charset="0"/>
                        </a:rPr>
                        <a:t>Naknade troškova zaposlenima</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1" i="0" u="none" strike="noStrike" dirty="0">
                          <a:effectLst/>
                          <a:latin typeface="Arial" panose="020B0604020202020204" pitchFamily="34" charset="0"/>
                        </a:rPr>
                        <a:t>2.584.361</a:t>
                      </a:r>
                    </a:p>
                    <a:p>
                      <a:pPr algn="r" fontAlgn="ctr"/>
                      <a:r>
                        <a:rPr lang="hr-HR" sz="900" b="1" i="0" u="none" strike="noStrike" dirty="0">
                          <a:effectLst/>
                          <a:latin typeface="Arial" panose="020B0604020202020204" pitchFamily="34" charset="0"/>
                        </a:rPr>
                        <a:t>399,378</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1" i="0" u="none" strike="noStrike" dirty="0">
                          <a:solidFill>
                            <a:srgbClr val="000000"/>
                          </a:solidFill>
                          <a:effectLst/>
                          <a:latin typeface="Arial" panose="020B0604020202020204" pitchFamily="34" charset="0"/>
                        </a:rPr>
                        <a:t>20.000</a:t>
                      </a:r>
                    </a:p>
                    <a:p>
                      <a:pPr algn="r" fontAlgn="ctr"/>
                      <a:endParaRPr lang="hr-HR" sz="900" b="1" i="0" u="none" strike="noStrike" dirty="0">
                        <a:solidFill>
                          <a:srgbClr val="000000"/>
                        </a:solidFill>
                        <a:effectLst/>
                        <a:latin typeface="Arial" panose="020B0604020202020204" pitchFamily="34" charset="0"/>
                      </a:endParaRP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1" i="0" u="none" strike="noStrike" dirty="0">
                          <a:solidFill>
                            <a:srgbClr val="000000"/>
                          </a:solidFill>
                          <a:effectLst/>
                          <a:latin typeface="Arial" panose="020B0604020202020204" pitchFamily="34" charset="0"/>
                        </a:rPr>
                        <a:t>1.477.350</a:t>
                      </a:r>
                    </a:p>
                    <a:p>
                      <a:pPr algn="r" fontAlgn="ctr"/>
                      <a:r>
                        <a:rPr lang="hr-HR" sz="900" b="1" i="0" u="none" strike="noStrike" dirty="0">
                          <a:solidFill>
                            <a:srgbClr val="000000"/>
                          </a:solidFill>
                          <a:effectLst/>
                          <a:latin typeface="Arial" panose="020B0604020202020204" pitchFamily="34" charset="0"/>
                        </a:rPr>
                        <a:t>85.750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1" i="0" u="none" strike="noStrike" dirty="0">
                          <a:effectLst/>
                          <a:latin typeface="Arial" panose="020B0604020202020204" pitchFamily="34" charset="0"/>
                        </a:rPr>
                        <a:t>51.500</a:t>
                      </a:r>
                    </a:p>
                    <a:p>
                      <a:pPr algn="r" fontAlgn="ctr"/>
                      <a:r>
                        <a:rPr lang="hr-HR" sz="900" b="1" i="0" u="none" strike="noStrike" dirty="0">
                          <a:effectLst/>
                          <a:latin typeface="Arial" panose="020B0604020202020204" pitchFamily="34" charset="0"/>
                        </a:rPr>
                        <a:t>4.000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1" i="0" u="none" strike="noStrike" dirty="0">
                          <a:effectLst/>
                          <a:latin typeface="Arial" panose="020B0604020202020204" pitchFamily="34" charset="0"/>
                        </a:rPr>
                        <a:t>280.000</a:t>
                      </a:r>
                    </a:p>
                    <a:p>
                      <a:pPr algn="r" fontAlgn="ctr"/>
                      <a:endParaRPr lang="hr-HR" sz="900" b="1" i="0" u="none" strike="noStrike" dirty="0">
                        <a:effectLst/>
                        <a:latin typeface="Arial" panose="020B0604020202020204" pitchFamily="34" charset="0"/>
                      </a:endParaRP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1" i="0" u="none" strike="noStrike" dirty="0">
                          <a:solidFill>
                            <a:srgbClr val="000000"/>
                          </a:solidFill>
                          <a:effectLst/>
                          <a:latin typeface="Arial" panose="020B0604020202020204" pitchFamily="34" charset="0"/>
                        </a:rPr>
                        <a:t>738.578</a:t>
                      </a:r>
                    </a:p>
                    <a:p>
                      <a:pPr algn="r" fontAlgn="ctr"/>
                      <a:r>
                        <a:rPr lang="hr-HR" sz="900" b="1" i="0" u="none" strike="noStrike" dirty="0">
                          <a:solidFill>
                            <a:srgbClr val="000000"/>
                          </a:solidFill>
                          <a:effectLst/>
                          <a:latin typeface="Arial" panose="020B0604020202020204" pitchFamily="34" charset="0"/>
                        </a:rPr>
                        <a:t>309.228</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3812337001"/>
                  </a:ext>
                </a:extLst>
              </a:tr>
              <a:tr h="120367">
                <a:tc>
                  <a:txBody>
                    <a:bodyPr/>
                    <a:lstStyle/>
                    <a:p>
                      <a:pPr algn="ctr" fontAlgn="ctr"/>
                      <a:r>
                        <a:rPr lang="hr-HR" sz="900" b="0" i="0" u="none" strike="noStrike" dirty="0">
                          <a:effectLst/>
                          <a:latin typeface="Arial" panose="020B0604020202020204" pitchFamily="34" charset="0"/>
                        </a:rPr>
                        <a:t>3211</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Službena putovanja</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62.200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57.250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dirty="0">
                          <a:solidFill>
                            <a:srgbClr val="000000"/>
                          </a:solidFill>
                          <a:effectLst/>
                          <a:latin typeface="Arial" panose="020B0604020202020204" pitchFamily="34" charset="0"/>
                        </a:rPr>
                        <a:t>1.950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3343933028"/>
                  </a:ext>
                </a:extLst>
              </a:tr>
              <a:tr h="120367">
                <a:tc>
                  <a:txBody>
                    <a:bodyPr/>
                    <a:lstStyle/>
                    <a:p>
                      <a:pPr algn="ctr" fontAlgn="ctr"/>
                      <a:r>
                        <a:rPr lang="hr-HR" sz="900" b="0" i="0" u="none" strike="noStrike">
                          <a:effectLst/>
                          <a:latin typeface="Arial" panose="020B0604020202020204" pitchFamily="34" charset="0"/>
                        </a:rPr>
                        <a:t>3212</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Naknade za prijevoz</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317.778</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10.500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dirty="0">
                          <a:solidFill>
                            <a:srgbClr val="000000"/>
                          </a:solidFill>
                          <a:effectLst/>
                          <a:latin typeface="Arial" panose="020B0604020202020204" pitchFamily="34" charset="0"/>
                        </a:rPr>
                        <a:t>307.278</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3232882180"/>
                  </a:ext>
                </a:extLst>
              </a:tr>
              <a:tr h="120367">
                <a:tc>
                  <a:txBody>
                    <a:bodyPr/>
                    <a:lstStyle/>
                    <a:p>
                      <a:pPr algn="ctr" fontAlgn="ctr"/>
                      <a:r>
                        <a:rPr lang="hr-HR" sz="900" b="0" i="0" u="none" strike="noStrike">
                          <a:effectLst/>
                          <a:latin typeface="Arial" panose="020B0604020202020204" pitchFamily="34" charset="0"/>
                        </a:rPr>
                        <a:t>3213</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dirty="0">
                          <a:effectLst/>
                          <a:latin typeface="Arial" panose="020B0604020202020204" pitchFamily="34" charset="0"/>
                        </a:rPr>
                        <a:t>Struč.usavršav.zaposlen.</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9.000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8.000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dirty="0">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829378765"/>
                  </a:ext>
                </a:extLst>
              </a:tr>
              <a:tr h="120367">
                <a:tc>
                  <a:txBody>
                    <a:bodyPr/>
                    <a:lstStyle/>
                    <a:p>
                      <a:pPr algn="ctr" fontAlgn="ctr"/>
                      <a:r>
                        <a:rPr lang="hr-HR" sz="900" b="0" i="0" u="none" strike="noStrike" dirty="0">
                          <a:effectLst/>
                          <a:latin typeface="Arial" panose="020B0604020202020204" pitchFamily="34" charset="0"/>
                        </a:rPr>
                        <a:t>3214</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dirty="0">
                          <a:effectLst/>
                          <a:latin typeface="Arial" panose="020B0604020202020204" pitchFamily="34" charset="0"/>
                        </a:rPr>
                        <a:t>Ostale nakn.trošk.zaposl.</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11.000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10.000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dirty="0">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2604413660"/>
                  </a:ext>
                </a:extLst>
              </a:tr>
              <a:tr h="120367">
                <a:tc>
                  <a:txBody>
                    <a:bodyPr/>
                    <a:lstStyle/>
                    <a:p>
                      <a:pPr algn="ctr" fontAlgn="ctr"/>
                      <a:r>
                        <a:rPr lang="hr-HR" sz="900" b="0" i="0" u="none" strike="noStrike" dirty="0">
                          <a:effectLst/>
                          <a:latin typeface="Arial" panose="020B0604020202020204" pitchFamily="34" charset="0"/>
                        </a:rPr>
                        <a:t>3221</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dirty="0">
                          <a:effectLst/>
                          <a:latin typeface="Arial" panose="020B0604020202020204" pitchFamily="34" charset="0"/>
                        </a:rPr>
                        <a:t>Uredski mater.i ost.mat.rash.</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222.400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5.000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153.500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1.500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6.500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53.200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574756898"/>
                  </a:ext>
                </a:extLst>
              </a:tr>
              <a:tr h="120367">
                <a:tc>
                  <a:txBody>
                    <a:bodyPr/>
                    <a:lstStyle/>
                    <a:p>
                      <a:pPr algn="ctr" fontAlgn="ctr"/>
                      <a:r>
                        <a:rPr lang="hr-HR" sz="900" b="0" i="0" u="none" strike="noStrike">
                          <a:effectLst/>
                          <a:latin typeface="Arial" panose="020B0604020202020204" pitchFamily="34" charset="0"/>
                        </a:rPr>
                        <a:t>3222</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dirty="0">
                          <a:effectLst/>
                          <a:latin typeface="Arial" panose="020B0604020202020204" pitchFamily="34" charset="0"/>
                        </a:rPr>
                        <a:t>Materijal i sirovine</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79.000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22.000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5.000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dirty="0">
                          <a:solidFill>
                            <a:srgbClr val="000000"/>
                          </a:solidFill>
                          <a:effectLst/>
                          <a:latin typeface="Arial" panose="020B0604020202020204" pitchFamily="34" charset="0"/>
                        </a:rPr>
                        <a:t>50.000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726409663"/>
                  </a:ext>
                </a:extLst>
              </a:tr>
              <a:tr h="120367">
                <a:tc>
                  <a:txBody>
                    <a:bodyPr/>
                    <a:lstStyle/>
                    <a:p>
                      <a:pPr algn="ctr" fontAlgn="ctr"/>
                      <a:r>
                        <a:rPr lang="hr-HR" sz="900" b="0" i="0" u="none" strike="noStrike">
                          <a:effectLst/>
                          <a:latin typeface="Arial" panose="020B0604020202020204" pitchFamily="34" charset="0"/>
                        </a:rPr>
                        <a:t>3223</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Energija</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401.000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400.000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245155139"/>
                  </a:ext>
                </a:extLst>
              </a:tr>
              <a:tr h="120367">
                <a:tc>
                  <a:txBody>
                    <a:bodyPr/>
                    <a:lstStyle/>
                    <a:p>
                      <a:pPr algn="ctr" fontAlgn="ctr"/>
                      <a:r>
                        <a:rPr lang="hr-HR" sz="900" b="0" i="0" u="none" strike="noStrike">
                          <a:effectLst/>
                          <a:latin typeface="Arial" panose="020B0604020202020204" pitchFamily="34" charset="0"/>
                        </a:rPr>
                        <a:t>3224</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Mat.i dij.za tek.i invest.održ.</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10.000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dirty="0">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631796882"/>
                  </a:ext>
                </a:extLst>
              </a:tr>
              <a:tr h="120367">
                <a:tc>
                  <a:txBody>
                    <a:bodyPr/>
                    <a:lstStyle/>
                    <a:p>
                      <a:pPr algn="ctr" fontAlgn="ctr"/>
                      <a:r>
                        <a:rPr lang="hr-HR" sz="900" b="0" i="0" u="none" strike="noStrike">
                          <a:effectLst/>
                          <a:latin typeface="Arial" panose="020B0604020202020204" pitchFamily="34" charset="0"/>
                        </a:rPr>
                        <a:t>3225</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it-IT" sz="900" b="0" i="0" u="none" strike="noStrike">
                          <a:effectLst/>
                          <a:latin typeface="Arial" panose="020B0604020202020204" pitchFamily="34" charset="0"/>
                        </a:rPr>
                        <a:t>Sitni inventar i auto gume</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70.000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29.000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9.000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30.000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3061585478"/>
                  </a:ext>
                </a:extLst>
              </a:tr>
              <a:tr h="120367">
                <a:tc>
                  <a:txBody>
                    <a:bodyPr/>
                    <a:lstStyle/>
                    <a:p>
                      <a:pPr algn="ctr" fontAlgn="ctr"/>
                      <a:r>
                        <a:rPr lang="hr-HR" sz="900" b="0" i="0" u="none" strike="noStrike">
                          <a:effectLst/>
                          <a:latin typeface="Arial" panose="020B0604020202020204" pitchFamily="34" charset="0"/>
                        </a:rPr>
                        <a:t>3227</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Služ.rad.i zašt.odj.i obuća</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10.000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754389644"/>
                  </a:ext>
                </a:extLst>
              </a:tr>
              <a:tr h="120367">
                <a:tc>
                  <a:txBody>
                    <a:bodyPr/>
                    <a:lstStyle/>
                    <a:p>
                      <a:pPr algn="ctr" fontAlgn="ctr"/>
                      <a:r>
                        <a:rPr lang="hr-HR" sz="900" b="0" i="0" u="none" strike="noStrike">
                          <a:effectLst/>
                          <a:latin typeface="Arial" panose="020B0604020202020204" pitchFamily="34" charset="0"/>
                        </a:rPr>
                        <a:t>3231</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it-IT" sz="900" b="0" i="0" u="none" strike="noStrike">
                          <a:effectLst/>
                          <a:latin typeface="Arial" panose="020B0604020202020204" pitchFamily="34" charset="0"/>
                        </a:rPr>
                        <a:t>Usluge telefona,pošte i prijev.</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37.700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33.000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500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dirty="0">
                          <a:solidFill>
                            <a:srgbClr val="000000"/>
                          </a:solidFill>
                          <a:effectLst/>
                          <a:latin typeface="Arial" panose="020B0604020202020204" pitchFamily="34" charset="0"/>
                        </a:rPr>
                        <a:t>1.700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607530225"/>
                  </a:ext>
                </a:extLst>
              </a:tr>
              <a:tr h="120367">
                <a:tc>
                  <a:txBody>
                    <a:bodyPr/>
                    <a:lstStyle/>
                    <a:p>
                      <a:pPr algn="ctr" fontAlgn="ctr"/>
                      <a:r>
                        <a:rPr lang="hr-HR" sz="900" b="0" i="0" u="none" strike="noStrike">
                          <a:effectLst/>
                          <a:latin typeface="Arial" panose="020B0604020202020204" pitchFamily="34" charset="0"/>
                        </a:rPr>
                        <a:t>3232</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Usl.tekuć.i invest.održavanja</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311.000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300.000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10.000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248692087"/>
                  </a:ext>
                </a:extLst>
              </a:tr>
              <a:tr h="120367">
                <a:tc>
                  <a:txBody>
                    <a:bodyPr/>
                    <a:lstStyle/>
                    <a:p>
                      <a:pPr algn="ctr" fontAlgn="ctr"/>
                      <a:r>
                        <a:rPr lang="hr-HR" sz="900" b="0" i="0" u="none" strike="noStrike">
                          <a:effectLst/>
                          <a:latin typeface="Arial" panose="020B0604020202020204" pitchFamily="34" charset="0"/>
                        </a:rPr>
                        <a:t>3233</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Usl.promidžbe i informir.</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7.500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5.500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dirty="0">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4195188334"/>
                  </a:ext>
                </a:extLst>
              </a:tr>
              <a:tr h="120367">
                <a:tc>
                  <a:txBody>
                    <a:bodyPr/>
                    <a:lstStyle/>
                    <a:p>
                      <a:pPr algn="ctr" fontAlgn="ctr"/>
                      <a:r>
                        <a:rPr lang="hr-HR" sz="900" b="0" i="0" u="none" strike="noStrike">
                          <a:effectLst/>
                          <a:latin typeface="Arial" panose="020B0604020202020204" pitchFamily="34" charset="0"/>
                        </a:rPr>
                        <a:t>3234</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Komunalne usluge</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103.000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100.000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3.000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088146741"/>
                  </a:ext>
                </a:extLst>
              </a:tr>
              <a:tr h="120367">
                <a:tc>
                  <a:txBody>
                    <a:bodyPr/>
                    <a:lstStyle/>
                    <a:p>
                      <a:pPr algn="ctr" fontAlgn="ctr"/>
                      <a:r>
                        <a:rPr lang="hr-HR" sz="900" b="0" i="0" u="none" strike="noStrike">
                          <a:effectLst/>
                          <a:latin typeface="Arial" panose="020B0604020202020204" pitchFamily="34" charset="0"/>
                        </a:rPr>
                        <a:t>3235</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Zakupnine i najamnine</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3.000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dirty="0">
                          <a:solidFill>
                            <a:srgbClr val="000000"/>
                          </a:solidFill>
                          <a:effectLst/>
                          <a:latin typeface="Arial" panose="020B0604020202020204" pitchFamily="34" charset="0"/>
                        </a:rPr>
                        <a:t>1.000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2700926081"/>
                  </a:ext>
                </a:extLst>
              </a:tr>
              <a:tr h="120367">
                <a:tc>
                  <a:txBody>
                    <a:bodyPr/>
                    <a:lstStyle/>
                    <a:p>
                      <a:pPr algn="ctr" fontAlgn="ctr"/>
                      <a:r>
                        <a:rPr lang="hr-HR" sz="900" b="0" i="0" u="none" strike="noStrike">
                          <a:effectLst/>
                          <a:latin typeface="Arial" panose="020B0604020202020204" pitchFamily="34" charset="0"/>
                        </a:rPr>
                        <a:t>3236</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Zdravstvene usluge</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dirty="0">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3698776596"/>
                  </a:ext>
                </a:extLst>
              </a:tr>
              <a:tr h="120367">
                <a:tc>
                  <a:txBody>
                    <a:bodyPr/>
                    <a:lstStyle/>
                    <a:p>
                      <a:pPr algn="ctr" fontAlgn="ctr"/>
                      <a:r>
                        <a:rPr lang="hr-HR" sz="900" b="0" i="0" u="none" strike="noStrike">
                          <a:effectLst/>
                          <a:latin typeface="Arial" panose="020B0604020202020204" pitchFamily="34" charset="0"/>
                        </a:rPr>
                        <a:t>3237</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Intelektual.i osob.usluge</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92.000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85.000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dirty="0">
                          <a:solidFill>
                            <a:srgbClr val="000000"/>
                          </a:solidFill>
                          <a:effectLst/>
                          <a:latin typeface="Arial" panose="020B0604020202020204" pitchFamily="34" charset="0"/>
                        </a:rPr>
                        <a:t>6.000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558573804"/>
                  </a:ext>
                </a:extLst>
              </a:tr>
              <a:tr h="120367">
                <a:tc>
                  <a:txBody>
                    <a:bodyPr/>
                    <a:lstStyle/>
                    <a:p>
                      <a:pPr algn="ctr" fontAlgn="ctr"/>
                      <a:r>
                        <a:rPr lang="hr-HR" sz="900" b="0" i="0" u="none" strike="noStrike">
                          <a:effectLst/>
                          <a:latin typeface="Arial" panose="020B0604020202020204" pitchFamily="34" charset="0"/>
                        </a:rPr>
                        <a:t>3238</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Računalne usluge</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43.000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41.000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4091448024"/>
                  </a:ext>
                </a:extLst>
              </a:tr>
              <a:tr h="120367">
                <a:tc>
                  <a:txBody>
                    <a:bodyPr/>
                    <a:lstStyle/>
                    <a:p>
                      <a:pPr algn="ctr" fontAlgn="ctr"/>
                      <a:r>
                        <a:rPr lang="hr-HR" sz="900" b="0" i="0" u="none" strike="noStrike">
                          <a:effectLst/>
                          <a:latin typeface="Arial" panose="020B0604020202020204" pitchFamily="34" charset="0"/>
                        </a:rPr>
                        <a:t>3239</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Ostale usluge</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540.800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4.000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157.300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7.000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250.000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dirty="0">
                          <a:solidFill>
                            <a:srgbClr val="000000"/>
                          </a:solidFill>
                          <a:effectLst/>
                          <a:latin typeface="Arial" panose="020B0604020202020204" pitchFamily="34" charset="0"/>
                        </a:rPr>
                        <a:t>122.500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3267639490"/>
                  </a:ext>
                </a:extLst>
              </a:tr>
              <a:tr h="120367">
                <a:tc>
                  <a:txBody>
                    <a:bodyPr/>
                    <a:lstStyle/>
                    <a:p>
                      <a:pPr algn="ctr" fontAlgn="ctr"/>
                      <a:r>
                        <a:rPr lang="hr-HR" sz="900" b="0" i="0" u="none" strike="noStrike">
                          <a:effectLst/>
                          <a:latin typeface="Arial" panose="020B0604020202020204" pitchFamily="34" charset="0"/>
                        </a:rPr>
                        <a:t>3241</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Nakn.trošk,osob.izv.rad.odn.</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100.000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dirty="0">
                          <a:solidFill>
                            <a:srgbClr val="000000"/>
                          </a:solidFill>
                          <a:effectLst/>
                          <a:latin typeface="Arial" panose="020B0604020202020204" pitchFamily="34" charset="0"/>
                        </a:rPr>
                        <a:t>96.000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157536676"/>
                  </a:ext>
                </a:extLst>
              </a:tr>
              <a:tr h="120367">
                <a:tc>
                  <a:txBody>
                    <a:bodyPr/>
                    <a:lstStyle/>
                    <a:p>
                      <a:pPr algn="ctr" fontAlgn="ctr"/>
                      <a:r>
                        <a:rPr lang="hr-HR" sz="900" b="0" i="0" u="none" strike="noStrike">
                          <a:effectLst/>
                          <a:latin typeface="Arial" panose="020B0604020202020204" pitchFamily="34" charset="0"/>
                        </a:rPr>
                        <a:t>3291</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Nakn.članov.povjerenst.</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15.000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6.000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9.000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2747889120"/>
                  </a:ext>
                </a:extLst>
              </a:tr>
              <a:tr h="120367">
                <a:tc>
                  <a:txBody>
                    <a:bodyPr/>
                    <a:lstStyle/>
                    <a:p>
                      <a:pPr algn="ctr" fontAlgn="ctr"/>
                      <a:r>
                        <a:rPr lang="hr-HR" sz="900" b="0" i="0" u="none" strike="noStrike">
                          <a:effectLst/>
                          <a:latin typeface="Arial" panose="020B0604020202020204" pitchFamily="34" charset="0"/>
                        </a:rPr>
                        <a:t>3292</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Premije osiguranja</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27.500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27.000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500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dirty="0">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3163401826"/>
                  </a:ext>
                </a:extLst>
              </a:tr>
              <a:tr h="120367">
                <a:tc>
                  <a:txBody>
                    <a:bodyPr/>
                    <a:lstStyle/>
                    <a:p>
                      <a:pPr algn="ctr" fontAlgn="ctr"/>
                      <a:r>
                        <a:rPr lang="hr-HR" sz="900" b="0" i="0" u="none" strike="noStrike">
                          <a:effectLst/>
                          <a:latin typeface="Arial" panose="020B0604020202020204" pitchFamily="34" charset="0"/>
                        </a:rPr>
                        <a:t>3293</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Reprezentacija</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dirty="0">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1594527242"/>
                  </a:ext>
                </a:extLst>
              </a:tr>
              <a:tr h="120367">
                <a:tc>
                  <a:txBody>
                    <a:bodyPr/>
                    <a:lstStyle/>
                    <a:p>
                      <a:pPr algn="ctr" fontAlgn="ctr"/>
                      <a:r>
                        <a:rPr lang="hr-HR" sz="900" b="0" i="0" u="none" strike="noStrike">
                          <a:effectLst/>
                          <a:latin typeface="Arial" panose="020B0604020202020204" pitchFamily="34" charset="0"/>
                        </a:rPr>
                        <a:t>3294</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Članarine</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1.800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1.300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500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dirty="0">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2104346772"/>
                  </a:ext>
                </a:extLst>
              </a:tr>
              <a:tr h="120367">
                <a:tc>
                  <a:txBody>
                    <a:bodyPr/>
                    <a:lstStyle/>
                    <a:p>
                      <a:pPr algn="ctr" fontAlgn="ctr"/>
                      <a:r>
                        <a:rPr lang="hr-HR" sz="900" b="0" i="0" u="none" strike="noStrike">
                          <a:effectLst/>
                          <a:latin typeface="Arial" panose="020B0604020202020204" pitchFamily="34" charset="0"/>
                        </a:rPr>
                        <a:t>3295</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Pristojbe i naknade</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55.750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2.000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dirty="0">
                          <a:solidFill>
                            <a:srgbClr val="000000"/>
                          </a:solidFill>
                          <a:effectLst/>
                          <a:latin typeface="Arial" panose="020B0604020202020204" pitchFamily="34" charset="0"/>
                        </a:rPr>
                        <a:t>51.750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933104486"/>
                  </a:ext>
                </a:extLst>
              </a:tr>
              <a:tr h="120367">
                <a:tc>
                  <a:txBody>
                    <a:bodyPr/>
                    <a:lstStyle/>
                    <a:p>
                      <a:pPr algn="ctr" fontAlgn="ctr"/>
                      <a:r>
                        <a:rPr lang="hr-HR" sz="900" b="0" i="0" u="none" strike="noStrike">
                          <a:effectLst/>
                          <a:latin typeface="Arial" panose="020B0604020202020204" pitchFamily="34" charset="0"/>
                        </a:rPr>
                        <a:t>3299</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Ostali nespom.rash.poslov.</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45.933</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5.000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solidFill>
                            <a:srgbClr val="000000"/>
                          </a:solidFill>
                          <a:effectLst/>
                          <a:latin typeface="Arial" panose="020B0604020202020204" pitchFamily="34" charset="0"/>
                        </a:rPr>
                        <a:t>15.000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4.000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a:effectLst/>
                          <a:latin typeface="Arial" panose="020B0604020202020204" pitchFamily="34" charset="0"/>
                        </a:rPr>
                        <a:t>1.000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hr-HR" sz="900" b="0" i="0" u="none" strike="noStrike" dirty="0">
                          <a:solidFill>
                            <a:srgbClr val="000000"/>
                          </a:solidFill>
                          <a:effectLst/>
                          <a:latin typeface="Arial" panose="020B0604020202020204" pitchFamily="34" charset="0"/>
                        </a:rPr>
                        <a:t>8.200</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3342908831"/>
                  </a:ext>
                </a:extLst>
              </a:tr>
              <a:tr h="120367">
                <a:tc>
                  <a:txBody>
                    <a:bodyPr/>
                    <a:lstStyle/>
                    <a:p>
                      <a:pPr algn="ctr"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l" fontAlgn="ctr"/>
                      <a:r>
                        <a:rPr lang="hr-HR" sz="900" b="0" i="0" u="none" strike="noStrike" dirty="0">
                          <a:solidFill>
                            <a:srgbClr val="000000"/>
                          </a:solidFill>
                          <a:effectLst/>
                          <a:latin typeface="Arial" panose="020B0604020202020204" pitchFamily="34" charset="0"/>
                        </a:rPr>
                        <a:t> </a:t>
                      </a:r>
                    </a:p>
                  </a:txBody>
                  <a:tcPr marL="5198" marR="5198" marT="5198"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extLst>
                  <a:ext uri="{0D108BD9-81ED-4DB2-BD59-A6C34878D82A}">
                    <a16:rowId xmlns:a16="http://schemas.microsoft.com/office/drawing/2014/main" val="3312118110"/>
                  </a:ext>
                </a:extLst>
              </a:tr>
            </a:tbl>
          </a:graphicData>
        </a:graphic>
      </p:graphicFrame>
      <p:sp>
        <p:nvSpPr>
          <p:cNvPr id="5" name="Rectangle: Rounded Corners 4">
            <a:extLst>
              <a:ext uri="{FF2B5EF4-FFF2-40B4-BE49-F238E27FC236}">
                <a16:creationId xmlns:a16="http://schemas.microsoft.com/office/drawing/2014/main" id="{FBF26904-510B-41ED-839D-D0D1AB1CDE90}"/>
              </a:ext>
            </a:extLst>
          </p:cNvPr>
          <p:cNvSpPr/>
          <p:nvPr/>
        </p:nvSpPr>
        <p:spPr>
          <a:xfrm>
            <a:off x="593527" y="3028815"/>
            <a:ext cx="8280921" cy="288032"/>
          </a:xfrm>
          <a:prstGeom prst="round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hr-HR"/>
          </a:p>
        </p:txBody>
      </p:sp>
      <p:sp>
        <p:nvSpPr>
          <p:cNvPr id="6" name="Rectangle: Rounded Corners 5">
            <a:extLst>
              <a:ext uri="{FF2B5EF4-FFF2-40B4-BE49-F238E27FC236}">
                <a16:creationId xmlns:a16="http://schemas.microsoft.com/office/drawing/2014/main" id="{225F90E1-EA1A-4951-9D81-3E6897DF53AB}"/>
              </a:ext>
            </a:extLst>
          </p:cNvPr>
          <p:cNvSpPr/>
          <p:nvPr/>
        </p:nvSpPr>
        <p:spPr>
          <a:xfrm>
            <a:off x="606388" y="5125770"/>
            <a:ext cx="8280921" cy="144016"/>
          </a:xfrm>
          <a:prstGeom prst="round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hr-HR"/>
          </a:p>
        </p:txBody>
      </p:sp>
    </p:spTree>
    <p:extLst>
      <p:ext uri="{BB962C8B-B14F-4D97-AF65-F5344CB8AC3E}">
        <p14:creationId xmlns:p14="http://schemas.microsoft.com/office/powerpoint/2010/main" val="27588940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EAFD2-20D0-45AD-893B-2226DC378963}"/>
              </a:ext>
            </a:extLst>
          </p:cNvPr>
          <p:cNvSpPr>
            <a:spLocks noGrp="1"/>
          </p:cNvSpPr>
          <p:nvPr>
            <p:ph type="title"/>
          </p:nvPr>
        </p:nvSpPr>
        <p:spPr>
          <a:xfrm>
            <a:off x="251520" y="533400"/>
            <a:ext cx="8712968" cy="990600"/>
          </a:xfrm>
        </p:spPr>
        <p:txBody>
          <a:bodyPr>
            <a:noAutofit/>
          </a:bodyPr>
          <a:lstStyle/>
          <a:p>
            <a:r>
              <a:rPr lang="hr-HR" sz="3200" b="1" dirty="0"/>
              <a:t>IZVRŠENJE PRIHODA I RASHODA PREMA IZVORIMA FINANCIRANJA – IZ PRAVILNIKA O IZVRŠENJU</a:t>
            </a:r>
          </a:p>
        </p:txBody>
      </p:sp>
      <p:sp>
        <p:nvSpPr>
          <p:cNvPr id="3" name="Content Placeholder 2">
            <a:extLst>
              <a:ext uri="{FF2B5EF4-FFF2-40B4-BE49-F238E27FC236}">
                <a16:creationId xmlns:a16="http://schemas.microsoft.com/office/drawing/2014/main" id="{82BA9376-1176-430C-9BCC-41B299971C38}"/>
              </a:ext>
            </a:extLst>
          </p:cNvPr>
          <p:cNvSpPr>
            <a:spLocks noGrp="1"/>
          </p:cNvSpPr>
          <p:nvPr>
            <p:ph idx="1"/>
          </p:nvPr>
        </p:nvSpPr>
        <p:spPr/>
        <p:txBody>
          <a:bodyPr>
            <a:normAutofit fontScale="92500" lnSpcReduction="10000"/>
          </a:bodyPr>
          <a:lstStyle/>
          <a:p>
            <a:pPr indent="0" algn="just">
              <a:lnSpc>
                <a:spcPct val="105000"/>
              </a:lnSpc>
              <a:spcBef>
                <a:spcPts val="500"/>
              </a:spcBef>
              <a:spcAft>
                <a:spcPts val="500"/>
              </a:spcAft>
              <a:buNone/>
            </a:pPr>
            <a:r>
              <a:rPr lang="hr-HR" sz="2000" spc="30" dirty="0">
                <a:effectLst/>
                <a:ea typeface="Times New Roman" panose="02020603050405020304" pitchFamily="18" charset="0"/>
                <a:cs typeface="Arial" panose="020B0604020202020204" pitchFamily="34" charset="0"/>
              </a:rPr>
              <a:t>Prihodi i rashodi prema izvorima financiranja iskazuju se u tablici sljedećeg sadržaja:</a:t>
            </a:r>
          </a:p>
          <a:p>
            <a:pPr marL="450215" indent="0">
              <a:spcBef>
                <a:spcPts val="300"/>
              </a:spcBef>
              <a:spcAft>
                <a:spcPts val="300"/>
              </a:spcAft>
              <a:buNone/>
              <a:tabLst>
                <a:tab pos="540385" algn="l"/>
              </a:tabLst>
            </a:pPr>
            <a:r>
              <a:rPr lang="hr-HR" sz="2000" spc="30" dirty="0">
                <a:effectLst/>
                <a:ea typeface="Times New Roman" panose="02020603050405020304" pitchFamily="18" charset="0"/>
                <a:cs typeface="Arial" panose="020B0604020202020204" pitchFamily="34" charset="0"/>
              </a:rPr>
              <a:t>– stupac 1: brojčana oznaka i naziv izvora financiranja na razini razreda i skupine,</a:t>
            </a:r>
          </a:p>
          <a:p>
            <a:pPr marL="450215" indent="0">
              <a:spcBef>
                <a:spcPts val="300"/>
              </a:spcBef>
              <a:spcAft>
                <a:spcPts val="300"/>
              </a:spcAft>
              <a:buNone/>
              <a:tabLst>
                <a:tab pos="540385" algn="l"/>
              </a:tabLst>
            </a:pPr>
            <a:r>
              <a:rPr lang="hr-HR" sz="2000" spc="30" dirty="0">
                <a:effectLst/>
                <a:ea typeface="Times New Roman" panose="02020603050405020304" pitchFamily="18" charset="0"/>
                <a:cs typeface="Arial" panose="020B0604020202020204" pitchFamily="34" charset="0"/>
              </a:rPr>
              <a:t>– stupac 2: </a:t>
            </a:r>
            <a:r>
              <a:rPr lang="hr-HR" sz="2000" b="1" spc="30" dirty="0">
                <a:effectLst/>
                <a:ea typeface="Times New Roman" panose="02020603050405020304" pitchFamily="18" charset="0"/>
                <a:cs typeface="Arial" panose="020B0604020202020204" pitchFamily="34" charset="0"/>
              </a:rPr>
              <a:t>ostvarenje/izvršenje za izvještajno razdoblje prethodne proračunske godine</a:t>
            </a:r>
            <a:r>
              <a:rPr lang="hr-HR" sz="2000" spc="30" dirty="0">
                <a:effectLst/>
                <a:ea typeface="Times New Roman" panose="02020603050405020304" pitchFamily="18" charset="0"/>
                <a:cs typeface="Arial" panose="020B0604020202020204" pitchFamily="34" charset="0"/>
              </a:rPr>
              <a:t> po izvorima financiranja </a:t>
            </a:r>
            <a:r>
              <a:rPr lang="hr-HR" sz="2000" b="1" spc="30" dirty="0">
                <a:solidFill>
                  <a:srgbClr val="FF0000"/>
                </a:solidFill>
                <a:effectLst/>
                <a:ea typeface="Times New Roman" panose="02020603050405020304" pitchFamily="18" charset="0"/>
                <a:cs typeface="Arial" panose="020B0604020202020204" pitchFamily="34" charset="0"/>
              </a:rPr>
              <a:t>na razini razreda i skupine</a:t>
            </a:r>
            <a:r>
              <a:rPr lang="hr-HR" sz="2000" spc="30" dirty="0">
                <a:effectLst/>
                <a:ea typeface="Times New Roman" panose="02020603050405020304" pitchFamily="18" charset="0"/>
                <a:cs typeface="Arial" panose="020B0604020202020204" pitchFamily="34" charset="0"/>
              </a:rPr>
              <a:t>,</a:t>
            </a:r>
          </a:p>
          <a:p>
            <a:pPr marL="450215" indent="0">
              <a:spcBef>
                <a:spcPts val="300"/>
              </a:spcBef>
              <a:spcAft>
                <a:spcPts val="300"/>
              </a:spcAft>
              <a:buNone/>
              <a:tabLst>
                <a:tab pos="540385" algn="l"/>
              </a:tabLst>
            </a:pPr>
            <a:r>
              <a:rPr lang="hr-HR" sz="2000" spc="30" dirty="0">
                <a:effectLst/>
                <a:ea typeface="Times New Roman" panose="02020603050405020304" pitchFamily="18" charset="0"/>
                <a:cs typeface="Arial" panose="020B0604020202020204" pitchFamily="34" charset="0"/>
              </a:rPr>
              <a:t>– stupac 3: </a:t>
            </a:r>
            <a:r>
              <a:rPr lang="hr-HR" sz="2000" b="1" spc="30" dirty="0">
                <a:effectLst/>
                <a:ea typeface="Times New Roman" panose="02020603050405020304" pitchFamily="18" charset="0"/>
                <a:cs typeface="Arial" panose="020B0604020202020204" pitchFamily="34" charset="0"/>
              </a:rPr>
              <a:t>izvorni plan </a:t>
            </a:r>
            <a:r>
              <a:rPr lang="hr-HR" sz="2000" spc="30" dirty="0">
                <a:effectLst/>
                <a:ea typeface="Times New Roman" panose="02020603050405020304" pitchFamily="18" charset="0"/>
                <a:cs typeface="Arial" panose="020B0604020202020204" pitchFamily="34" charset="0"/>
              </a:rPr>
              <a:t>za proračunsku godinu po izvorima financiranja na razini razreda i skupine,</a:t>
            </a:r>
          </a:p>
          <a:p>
            <a:pPr marL="450215" indent="0">
              <a:spcBef>
                <a:spcPts val="300"/>
              </a:spcBef>
              <a:spcAft>
                <a:spcPts val="300"/>
              </a:spcAft>
              <a:buNone/>
              <a:tabLst>
                <a:tab pos="540385" algn="l"/>
              </a:tabLst>
            </a:pPr>
            <a:r>
              <a:rPr lang="hr-HR" sz="2000" spc="30" dirty="0">
                <a:effectLst/>
                <a:ea typeface="Times New Roman" panose="02020603050405020304" pitchFamily="18" charset="0"/>
                <a:cs typeface="Arial" panose="020B0604020202020204" pitchFamily="34" charset="0"/>
              </a:rPr>
              <a:t>– stupac 4: tekući plan za proračunsku godinu po izvorima financiranja na razini razreda i skupine,</a:t>
            </a:r>
          </a:p>
          <a:p>
            <a:pPr marL="450215" indent="0">
              <a:spcBef>
                <a:spcPts val="300"/>
              </a:spcBef>
              <a:spcAft>
                <a:spcPts val="300"/>
              </a:spcAft>
              <a:buNone/>
              <a:tabLst>
                <a:tab pos="540385" algn="l"/>
              </a:tabLst>
            </a:pPr>
            <a:r>
              <a:rPr lang="hr-HR" sz="2000" spc="30" dirty="0">
                <a:effectLst/>
                <a:ea typeface="Times New Roman" panose="02020603050405020304" pitchFamily="18" charset="0"/>
                <a:cs typeface="Arial" panose="020B0604020202020204" pitchFamily="34" charset="0"/>
              </a:rPr>
              <a:t>– stupac 5: </a:t>
            </a:r>
            <a:r>
              <a:rPr lang="hr-HR" sz="2000" b="1" spc="30" dirty="0">
                <a:effectLst/>
                <a:ea typeface="Times New Roman" panose="02020603050405020304" pitchFamily="18" charset="0"/>
                <a:cs typeface="Arial" panose="020B0604020202020204" pitchFamily="34" charset="0"/>
              </a:rPr>
              <a:t>ostvarenje/izvršenje za izvještajno razdoblje </a:t>
            </a:r>
            <a:r>
              <a:rPr lang="hr-HR" sz="2000" spc="30" dirty="0">
                <a:effectLst/>
                <a:ea typeface="Times New Roman" panose="02020603050405020304" pitchFamily="18" charset="0"/>
                <a:cs typeface="Arial" panose="020B0604020202020204" pitchFamily="34" charset="0"/>
              </a:rPr>
              <a:t>po izvorima financiranja </a:t>
            </a:r>
            <a:r>
              <a:rPr lang="hr-HR" sz="2000" b="1" spc="30" dirty="0">
                <a:effectLst/>
                <a:ea typeface="Times New Roman" panose="02020603050405020304" pitchFamily="18" charset="0"/>
                <a:cs typeface="Arial" panose="020B0604020202020204" pitchFamily="34" charset="0"/>
              </a:rPr>
              <a:t>na razini razreda i skupine</a:t>
            </a:r>
            <a:r>
              <a:rPr lang="hr-HR" sz="2000" spc="30" dirty="0">
                <a:effectLst/>
                <a:ea typeface="Times New Roman" panose="02020603050405020304" pitchFamily="18" charset="0"/>
                <a:cs typeface="Arial" panose="020B0604020202020204" pitchFamily="34" charset="0"/>
              </a:rPr>
              <a:t>,</a:t>
            </a:r>
          </a:p>
          <a:p>
            <a:pPr marL="450215" indent="0">
              <a:spcBef>
                <a:spcPts val="300"/>
              </a:spcBef>
              <a:spcAft>
                <a:spcPts val="300"/>
              </a:spcAft>
              <a:buNone/>
              <a:tabLst>
                <a:tab pos="540385" algn="l"/>
              </a:tabLst>
            </a:pPr>
            <a:r>
              <a:rPr lang="hr-HR" sz="1900" spc="30" dirty="0">
                <a:effectLst/>
                <a:ea typeface="Times New Roman" panose="02020603050405020304" pitchFamily="18" charset="0"/>
                <a:cs typeface="Arial" panose="020B0604020202020204" pitchFamily="34" charset="0"/>
              </a:rPr>
              <a:t>– stupac 6: </a:t>
            </a:r>
            <a:r>
              <a:rPr lang="hr-HR" sz="1900" b="1" spc="30" dirty="0">
                <a:effectLst/>
                <a:ea typeface="Times New Roman" panose="02020603050405020304" pitchFamily="18" charset="0"/>
                <a:cs typeface="Arial" panose="020B0604020202020204" pitchFamily="34" charset="0"/>
              </a:rPr>
              <a:t>indeks ostvarenja/izvršenja za izvještajno razdoblje u odnosu na ostvarenje/izvršenje za izvještajno razdoblje prethodne godine</a:t>
            </a:r>
            <a:r>
              <a:rPr lang="hr-HR" sz="1900" spc="30" dirty="0">
                <a:effectLst/>
                <a:ea typeface="Times New Roman" panose="02020603050405020304" pitchFamily="18" charset="0"/>
                <a:cs typeface="Arial" panose="020B0604020202020204" pitchFamily="34" charset="0"/>
              </a:rPr>
              <a:t>,</a:t>
            </a:r>
          </a:p>
          <a:p>
            <a:pPr marL="450215" indent="0">
              <a:spcBef>
                <a:spcPts val="300"/>
              </a:spcBef>
              <a:spcAft>
                <a:spcPts val="300"/>
              </a:spcAft>
              <a:buNone/>
              <a:tabLst>
                <a:tab pos="540385" algn="l"/>
              </a:tabLst>
            </a:pPr>
            <a:r>
              <a:rPr lang="hr-HR" sz="1900" dirty="0">
                <a:effectLst/>
                <a:ea typeface="Times New Roman" panose="02020603050405020304" pitchFamily="18" charset="0"/>
                <a:cs typeface="Times New Roman" panose="02020603050405020304" pitchFamily="18" charset="0"/>
              </a:rPr>
              <a:t>- stupac 7: </a:t>
            </a:r>
            <a:r>
              <a:rPr lang="hr-HR" sz="1900" b="1" dirty="0">
                <a:effectLst/>
                <a:ea typeface="Times New Roman" panose="02020603050405020304" pitchFamily="18" charset="0"/>
                <a:cs typeface="Times New Roman" panose="02020603050405020304" pitchFamily="18" charset="0"/>
              </a:rPr>
              <a:t>indeks ostvarenja/izvršenja za izvještajno razdoblje u odnosu na tekući plan</a:t>
            </a:r>
            <a:r>
              <a:rPr lang="hr-HR" sz="1900" dirty="0">
                <a:effectLst/>
                <a:ea typeface="Times New Roman" panose="02020603050405020304" pitchFamily="18" charset="0"/>
                <a:cs typeface="Times New Roman" panose="02020603050405020304" pitchFamily="18" charset="0"/>
              </a:rPr>
              <a:t> za proračunsku godinu</a:t>
            </a:r>
            <a:endParaRPr lang="hr-HR" sz="1900" spc="30" dirty="0">
              <a:effectLst/>
              <a:ea typeface="Times New Roman" panose="02020603050405020304" pitchFamily="18" charset="0"/>
              <a:cs typeface="Arial" panose="020B0604020202020204" pitchFamily="34" charset="0"/>
            </a:endParaRPr>
          </a:p>
          <a:p>
            <a:endParaRPr lang="hr-HR" dirty="0"/>
          </a:p>
        </p:txBody>
      </p:sp>
    </p:spTree>
    <p:extLst>
      <p:ext uri="{BB962C8B-B14F-4D97-AF65-F5344CB8AC3E}">
        <p14:creationId xmlns:p14="http://schemas.microsoft.com/office/powerpoint/2010/main" val="102916334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D96883B-13F2-4CF0-8F43-5D02768F2D13}"/>
              </a:ext>
            </a:extLst>
          </p:cNvPr>
          <p:cNvSpPr>
            <a:spLocks noGrp="1"/>
          </p:cNvSpPr>
          <p:nvPr>
            <p:ph type="title"/>
          </p:nvPr>
        </p:nvSpPr>
        <p:spPr/>
        <p:txBody>
          <a:bodyPr>
            <a:normAutofit/>
          </a:bodyPr>
          <a:lstStyle/>
          <a:p>
            <a:r>
              <a:rPr lang="hr-HR" sz="3200" b="1" dirty="0"/>
              <a:t>RAZREDI I SKUPINE IZVORA FINANCIRANJA</a:t>
            </a:r>
          </a:p>
        </p:txBody>
      </p:sp>
      <p:sp>
        <p:nvSpPr>
          <p:cNvPr id="5" name="Content Placeholder 4">
            <a:extLst>
              <a:ext uri="{FF2B5EF4-FFF2-40B4-BE49-F238E27FC236}">
                <a16:creationId xmlns:a16="http://schemas.microsoft.com/office/drawing/2014/main" id="{39096B81-EEC1-485F-B950-2BA2EAB14F6F}"/>
              </a:ext>
            </a:extLst>
          </p:cNvPr>
          <p:cNvSpPr>
            <a:spLocks noGrp="1"/>
          </p:cNvSpPr>
          <p:nvPr>
            <p:ph sz="half" idx="1"/>
          </p:nvPr>
        </p:nvSpPr>
        <p:spPr/>
        <p:txBody>
          <a:bodyPr>
            <a:normAutofit fontScale="92500" lnSpcReduction="10000"/>
          </a:bodyPr>
          <a:lstStyle/>
          <a:p>
            <a:pPr marL="0" marR="0" indent="0" algn="l">
              <a:spcBef>
                <a:spcPts val="0"/>
              </a:spcBef>
              <a:spcAft>
                <a:spcPts val="0"/>
              </a:spcAft>
              <a:buNone/>
            </a:pPr>
            <a:r>
              <a:rPr lang="hr-HR" sz="2600" b="0" i="0" dirty="0">
                <a:effectLst/>
              </a:rPr>
              <a:t>Brojčane oznake izvora financiranja razvrstane su u razrede i skupine.</a:t>
            </a:r>
          </a:p>
          <a:p>
            <a:pPr marL="514350" marR="0" indent="-514350" algn="l">
              <a:spcBef>
                <a:spcPts val="0"/>
              </a:spcBef>
              <a:spcAft>
                <a:spcPts val="0"/>
              </a:spcAft>
              <a:buFont typeface="+mj-lt"/>
              <a:buAutoNum type="arabicPeriod"/>
            </a:pPr>
            <a:r>
              <a:rPr lang="hr-HR" sz="2600" b="0" i="0" dirty="0">
                <a:effectLst/>
              </a:rPr>
              <a:t>prva razina sastoji se od jednoznamenkastog broja u rasponu od </a:t>
            </a:r>
            <a:r>
              <a:rPr lang="hr-HR" sz="2600" b="1" i="0" dirty="0">
                <a:effectLst/>
              </a:rPr>
              <a:t>1 do 9 za razred</a:t>
            </a:r>
          </a:p>
          <a:p>
            <a:pPr marL="514350" marR="0" indent="-514350" algn="l">
              <a:spcBef>
                <a:spcPts val="0"/>
              </a:spcBef>
              <a:spcAft>
                <a:spcPts val="0"/>
              </a:spcAft>
              <a:buFont typeface="+mj-lt"/>
              <a:buAutoNum type="arabicPeriod"/>
            </a:pPr>
            <a:r>
              <a:rPr lang="hr-HR" sz="2600" b="0" i="0" dirty="0">
                <a:effectLst/>
              </a:rPr>
              <a:t>druga razina sastoji se od dvoznamenkastog broja; prva znamenka označava pripadnost razredu, druga je znamenka u rasponu od </a:t>
            </a:r>
            <a:r>
              <a:rPr lang="hr-HR" sz="2600" b="1" i="0" dirty="0">
                <a:effectLst/>
              </a:rPr>
              <a:t>1 do 9 za skupinu</a:t>
            </a:r>
            <a:r>
              <a:rPr lang="hr-HR" sz="2600" b="0" i="0" dirty="0">
                <a:effectLst/>
              </a:rPr>
              <a:t>.</a:t>
            </a:r>
          </a:p>
          <a:p>
            <a:endParaRPr lang="hr-HR" dirty="0"/>
          </a:p>
        </p:txBody>
      </p:sp>
      <p:sp>
        <p:nvSpPr>
          <p:cNvPr id="6" name="Content Placeholder 5">
            <a:extLst>
              <a:ext uri="{FF2B5EF4-FFF2-40B4-BE49-F238E27FC236}">
                <a16:creationId xmlns:a16="http://schemas.microsoft.com/office/drawing/2014/main" id="{ECBCEF1D-015D-4EDE-85EC-C2FD23417A2A}"/>
              </a:ext>
            </a:extLst>
          </p:cNvPr>
          <p:cNvSpPr>
            <a:spLocks noGrp="1"/>
          </p:cNvSpPr>
          <p:nvPr>
            <p:ph sz="half" idx="2"/>
          </p:nvPr>
        </p:nvSpPr>
        <p:spPr/>
        <p:txBody>
          <a:bodyPr>
            <a:normAutofit fontScale="92500" lnSpcReduction="10000"/>
          </a:bodyPr>
          <a:lstStyle/>
          <a:p>
            <a:r>
              <a:rPr lang="hr-HR" sz="2400" b="0" i="0" dirty="0">
                <a:effectLst/>
              </a:rPr>
              <a:t>Brojčane oznake i nazive izvora financiranja ZA RAZRED određuje Ministarstvo financija u uputama za izradu prijedloga proračuna</a:t>
            </a:r>
          </a:p>
          <a:p>
            <a:r>
              <a:rPr lang="hr-HR" sz="2400" b="0" i="0" dirty="0">
                <a:effectLst/>
              </a:rPr>
              <a:t>Brojčane oznake i nazive izvora financiranja ZA SKUPINU određuje Ministarstvo o</a:t>
            </a:r>
            <a:r>
              <a:rPr lang="pl-PL" sz="2400" b="0" i="0" dirty="0">
                <a:effectLst/>
              </a:rPr>
              <a:t>dnosno upravno tijelo za financije JLP(R)S</a:t>
            </a:r>
            <a:endParaRPr lang="hr-HR" sz="2400" dirty="0"/>
          </a:p>
        </p:txBody>
      </p:sp>
    </p:spTree>
    <p:extLst>
      <p:ext uri="{BB962C8B-B14F-4D97-AF65-F5344CB8AC3E}">
        <p14:creationId xmlns:p14="http://schemas.microsoft.com/office/powerpoint/2010/main" val="387711359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EB433D58-1F16-4BC5-A763-F5CD213FEAAB}"/>
              </a:ext>
            </a:extLst>
          </p:cNvPr>
          <p:cNvGraphicFramePr>
            <a:graphicFrameLocks noGrp="1"/>
          </p:cNvGraphicFramePr>
          <p:nvPr>
            <p:ph idx="1"/>
            <p:extLst>
              <p:ext uri="{D42A27DB-BD31-4B8C-83A1-F6EECF244321}">
                <p14:modId xmlns:p14="http://schemas.microsoft.com/office/powerpoint/2010/main" val="2630441572"/>
              </p:ext>
            </p:extLst>
          </p:nvPr>
        </p:nvGraphicFramePr>
        <p:xfrm>
          <a:off x="503547" y="0"/>
          <a:ext cx="8136905" cy="6354157"/>
        </p:xfrm>
        <a:graphic>
          <a:graphicData uri="http://schemas.openxmlformats.org/drawingml/2006/table">
            <a:tbl>
              <a:tblPr firstRow="1" firstCol="1" bandRow="1"/>
              <a:tblGrid>
                <a:gridCol w="633254">
                  <a:extLst>
                    <a:ext uri="{9D8B030D-6E8A-4147-A177-3AD203B41FA5}">
                      <a16:colId xmlns:a16="http://schemas.microsoft.com/office/drawing/2014/main" val="4175678902"/>
                    </a:ext>
                  </a:extLst>
                </a:gridCol>
                <a:gridCol w="2629007">
                  <a:extLst>
                    <a:ext uri="{9D8B030D-6E8A-4147-A177-3AD203B41FA5}">
                      <a16:colId xmlns:a16="http://schemas.microsoft.com/office/drawing/2014/main" val="2042393740"/>
                    </a:ext>
                  </a:extLst>
                </a:gridCol>
                <a:gridCol w="1058219">
                  <a:extLst>
                    <a:ext uri="{9D8B030D-6E8A-4147-A177-3AD203B41FA5}">
                      <a16:colId xmlns:a16="http://schemas.microsoft.com/office/drawing/2014/main" val="225976227"/>
                    </a:ext>
                  </a:extLst>
                </a:gridCol>
                <a:gridCol w="1080120">
                  <a:extLst>
                    <a:ext uri="{9D8B030D-6E8A-4147-A177-3AD203B41FA5}">
                      <a16:colId xmlns:a16="http://schemas.microsoft.com/office/drawing/2014/main" val="2470390275"/>
                    </a:ext>
                  </a:extLst>
                </a:gridCol>
                <a:gridCol w="1086426">
                  <a:extLst>
                    <a:ext uri="{9D8B030D-6E8A-4147-A177-3AD203B41FA5}">
                      <a16:colId xmlns:a16="http://schemas.microsoft.com/office/drawing/2014/main" val="2851998043"/>
                    </a:ext>
                  </a:extLst>
                </a:gridCol>
                <a:gridCol w="820389">
                  <a:extLst>
                    <a:ext uri="{9D8B030D-6E8A-4147-A177-3AD203B41FA5}">
                      <a16:colId xmlns:a16="http://schemas.microsoft.com/office/drawing/2014/main" val="1589865221"/>
                    </a:ext>
                  </a:extLst>
                </a:gridCol>
                <a:gridCol w="829490">
                  <a:extLst>
                    <a:ext uri="{9D8B030D-6E8A-4147-A177-3AD203B41FA5}">
                      <a16:colId xmlns:a16="http://schemas.microsoft.com/office/drawing/2014/main" val="3419727095"/>
                    </a:ext>
                  </a:extLst>
                </a:gridCol>
              </a:tblGrid>
              <a:tr h="374244">
                <a:tc gridSpan="5">
                  <a:txBody>
                    <a:bodyPr/>
                    <a:lstStyle/>
                    <a:p>
                      <a:pPr algn="ctr">
                        <a:lnSpc>
                          <a:spcPct val="107000"/>
                        </a:lnSpc>
                        <a:spcAft>
                          <a:spcPts val="800"/>
                        </a:spcAft>
                      </a:pPr>
                      <a:r>
                        <a:rPr lang="hr-HR" sz="1400" b="1" dirty="0">
                          <a:effectLst/>
                          <a:latin typeface="Calibri" panose="020F0502020204030204" pitchFamily="34" charset="0"/>
                          <a:ea typeface="Times New Roman" panose="02020603050405020304" pitchFamily="18" charset="0"/>
                          <a:cs typeface="Calibri" panose="020F0502020204030204" pitchFamily="34" charset="0"/>
                        </a:rPr>
                        <a:t>IZVRŠENJE PRIHODA I RASHODA P</a:t>
                      </a: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 IZVORIMA FINANCIRANJA</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a:noFill/>
                    </a:lnT>
                    <a:lnB w="12700" cap="flat" cmpd="sng" algn="ctr">
                      <a:solidFill>
                        <a:srgbClr val="002060"/>
                      </a:solidFill>
                      <a:prstDash val="solid"/>
                      <a:round/>
                      <a:headEnd type="none" w="med" len="med"/>
                      <a:tailEnd type="none" w="med" len="med"/>
                    </a:lnB>
                    <a:solidFill>
                      <a:srgbClr val="FFFFFF"/>
                    </a:solidFill>
                  </a:tcPr>
                </a:tc>
                <a:tc hMerge="1">
                  <a:txBody>
                    <a:bodyPr/>
                    <a:lstStyle/>
                    <a:p>
                      <a:endParaRPr lang="hr-HR"/>
                    </a:p>
                  </a:txBody>
                  <a:tcPr/>
                </a:tc>
                <a:tc hMerge="1">
                  <a:txBody>
                    <a:bodyPr/>
                    <a:lstStyle/>
                    <a:p>
                      <a:endParaRPr lang="hr-HR"/>
                    </a:p>
                  </a:txBody>
                  <a:tcPr/>
                </a:tc>
                <a:tc hMerge="1">
                  <a:txBody>
                    <a:bodyPr/>
                    <a:lstStyle/>
                    <a:p>
                      <a:endParaRPr lang="hr-HR"/>
                    </a:p>
                  </a:txBody>
                  <a:tcPr>
                    <a:lnL w="12700" cmpd="sng">
                      <a:noFill/>
                      <a:prstDash val="solid"/>
                    </a:lnL>
                  </a:tcPr>
                </a:tc>
                <a:tc hMerge="1">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a:noFill/>
                    </a:lnT>
                    <a:lnB w="12700" cap="flat" cmpd="sng" algn="ctr">
                      <a:solidFill>
                        <a:srgbClr val="002060"/>
                      </a:solidFill>
                      <a:prstDash val="solid"/>
                      <a:round/>
                      <a:headEnd type="none" w="med" len="med"/>
                      <a:tailEnd type="none" w="med" len="med"/>
                    </a:lnB>
                    <a:solidFill>
                      <a:srgbClr val="FFFFFF"/>
                    </a:solidFill>
                  </a:tcPr>
                </a:tc>
                <a:tc>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a:noFill/>
                    </a:lnT>
                    <a:lnB w="12700" cap="flat" cmpd="sng" algn="ctr">
                      <a:solidFill>
                        <a:srgbClr val="002060"/>
                      </a:solidFill>
                      <a:prstDash val="solid"/>
                      <a:round/>
                      <a:headEnd type="none" w="med" len="med"/>
                      <a:tailEnd type="none" w="med" len="med"/>
                    </a:lnB>
                    <a:solidFill>
                      <a:srgbClr val="FFFFFF"/>
                    </a:solidFill>
                  </a:tcPr>
                </a:tc>
                <a:tc>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a:noFill/>
                    </a:lnT>
                    <a:lnB w="12700" cap="flat" cmpd="sng" algn="ctr">
                      <a:solidFill>
                        <a:srgbClr val="002060"/>
                      </a:solidFill>
                      <a:prstDash val="solid"/>
                      <a:round/>
                      <a:headEnd type="none" w="med" len="med"/>
                      <a:tailEnd type="none" w="med" len="med"/>
                    </a:lnB>
                    <a:solidFill>
                      <a:srgbClr val="FFFFFF"/>
                    </a:solidFill>
                  </a:tcPr>
                </a:tc>
                <a:extLst>
                  <a:ext uri="{0D108BD9-81ED-4DB2-BD59-A6C34878D82A}">
                    <a16:rowId xmlns:a16="http://schemas.microsoft.com/office/drawing/2014/main" val="188173352"/>
                  </a:ext>
                </a:extLst>
              </a:tr>
              <a:tr h="473413">
                <a:tc>
                  <a:txBody>
                    <a:bodyPr/>
                    <a:lstStyle/>
                    <a:p>
                      <a:pPr algn="ctr">
                        <a:lnSpc>
                          <a:spcPct val="107000"/>
                        </a:lnSpc>
                        <a:spcAft>
                          <a:spcPts val="800"/>
                        </a:spcAft>
                      </a:pPr>
                      <a:r>
                        <a:rPr lang="hr-HR" sz="14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Brojčana oznaka</a:t>
                      </a:r>
                      <a:endParaRPr lang="hr-HR" sz="1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07000"/>
                        </a:lnSpc>
                        <a:spcAft>
                          <a:spcPts val="800"/>
                        </a:spcAft>
                      </a:pPr>
                      <a:r>
                        <a:rPr lang="hr-HR" sz="1400" b="1">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Naziv izvora financiranja</a:t>
                      </a:r>
                      <a:endParaRPr lang="hr-HR" sz="1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ctr"/>
                      <a:r>
                        <a:rPr lang="hr-HR" sz="1400" b="1" i="0" u="none" strike="noStrike" dirty="0">
                          <a:solidFill>
                            <a:schemeClr val="tx1"/>
                          </a:solidFill>
                          <a:effectLst/>
                          <a:latin typeface="Calibri" panose="020F0502020204030204" pitchFamily="34" charset="0"/>
                          <a:cs typeface="Calibri" panose="020F0502020204030204" pitchFamily="34" charset="0"/>
                        </a:rPr>
                        <a:t>Izvršenje za 2021.</a:t>
                      </a:r>
                    </a:p>
                  </a:txBody>
                  <a:tcPr marL="5755" marR="5755" marT="5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r>
                        <a:rPr lang="hr-HR" sz="1400" b="1" i="0" u="none" strike="noStrike" dirty="0">
                          <a:solidFill>
                            <a:schemeClr val="tx1"/>
                          </a:solidFill>
                          <a:effectLst/>
                          <a:latin typeface="Calibri" panose="020F0502020204030204" pitchFamily="34" charset="0"/>
                          <a:cs typeface="Calibri" panose="020F0502020204030204" pitchFamily="34" charset="0"/>
                        </a:rPr>
                        <a:t>Izvorni plan za 2022. </a:t>
                      </a:r>
                      <a:endParaRPr lang="hr-HR" dirty="0"/>
                    </a:p>
                  </a:txBody>
                  <a:tcPr marL="5755" marR="5755" marT="5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ctr"/>
                      <a:r>
                        <a:rPr lang="hr-HR" sz="1400" b="1" i="0" u="none" strike="noStrike" dirty="0">
                          <a:solidFill>
                            <a:schemeClr val="tx1"/>
                          </a:solidFill>
                          <a:effectLst/>
                          <a:latin typeface="Calibri" panose="020F0502020204030204" pitchFamily="34" charset="0"/>
                          <a:cs typeface="Calibri" panose="020F0502020204030204" pitchFamily="34" charset="0"/>
                        </a:rPr>
                        <a:t>Izvršenje za 2022.</a:t>
                      </a:r>
                    </a:p>
                  </a:txBody>
                  <a:tcPr marL="5755" marR="5755" marT="5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07000"/>
                        </a:lnSpc>
                        <a:spcAft>
                          <a:spcPts val="800"/>
                        </a:spcAft>
                      </a:pPr>
                      <a:r>
                        <a:rPr lang="hr-HR" sz="1400" b="1" dirty="0">
                          <a:solidFill>
                            <a:srgbClr val="000000"/>
                          </a:solidFill>
                          <a:effectLst/>
                          <a:latin typeface="+mn-lt"/>
                          <a:ea typeface="Times New Roman" panose="02020603050405020304" pitchFamily="18" charset="0"/>
                          <a:cs typeface="Calibri" panose="020F0502020204030204" pitchFamily="34" charset="0"/>
                        </a:rPr>
                        <a:t>Indeks 5/3</a:t>
                      </a:r>
                      <a:endParaRPr lang="hr-HR" sz="14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07000"/>
                        </a:lnSpc>
                        <a:spcAft>
                          <a:spcPts val="800"/>
                        </a:spcAft>
                      </a:pPr>
                      <a:r>
                        <a:rPr lang="hr-HR" sz="1400" b="1" dirty="0">
                          <a:solidFill>
                            <a:srgbClr val="000000"/>
                          </a:solidFill>
                          <a:effectLst/>
                          <a:latin typeface="+mn-lt"/>
                          <a:ea typeface="Times New Roman" panose="02020603050405020304" pitchFamily="18" charset="0"/>
                          <a:cs typeface="Calibri" panose="020F0502020204030204" pitchFamily="34" charset="0"/>
                        </a:rPr>
                        <a:t>Indeks 6/5</a:t>
                      </a:r>
                      <a:endParaRPr lang="hr-HR" sz="14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047685850"/>
                  </a:ext>
                </a:extLst>
              </a:tr>
              <a:tr h="173478">
                <a:tc>
                  <a:txBody>
                    <a:bodyPr/>
                    <a:lstStyle/>
                    <a:p>
                      <a:pPr algn="ctr">
                        <a:lnSpc>
                          <a:spcPct val="107000"/>
                        </a:lnSpc>
                        <a:spcAft>
                          <a:spcPts val="800"/>
                        </a:spcAft>
                      </a:pPr>
                      <a:r>
                        <a:rPr lang="hr-HR" sz="900" dirty="0">
                          <a:solidFill>
                            <a:schemeClr val="tx1"/>
                          </a:solidFill>
                          <a:effectLst/>
                          <a:latin typeface="+mj-lt"/>
                          <a:ea typeface="Calibri" panose="020F0502020204030204" pitchFamily="34" charset="0"/>
                          <a:cs typeface="Arial" panose="020B0604020202020204" pitchFamily="34" charset="0"/>
                        </a:rPr>
                        <a:t>1</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07000"/>
                        </a:lnSpc>
                        <a:spcAft>
                          <a:spcPts val="800"/>
                        </a:spcAft>
                      </a:pPr>
                      <a:r>
                        <a:rPr lang="hr-HR" sz="900">
                          <a:solidFill>
                            <a:schemeClr val="tx1"/>
                          </a:solidFill>
                          <a:effectLst/>
                          <a:latin typeface="+mj-lt"/>
                          <a:ea typeface="Calibri" panose="020F0502020204030204" pitchFamily="34" charset="0"/>
                          <a:cs typeface="Arial" panose="020B0604020202020204" pitchFamily="34" charset="0"/>
                        </a:rPr>
                        <a:t>2</a:t>
                      </a:r>
                      <a:endParaRPr lang="hr-HR" sz="900" dirty="0">
                        <a:solidFill>
                          <a:schemeClr val="tx1"/>
                        </a:solidFill>
                        <a:effectLst/>
                        <a:latin typeface="+mj-lt"/>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ctr"/>
                      <a:r>
                        <a:rPr lang="hr-HR" sz="900" b="1" i="0" u="none" strike="noStrike" dirty="0">
                          <a:solidFill>
                            <a:schemeClr val="tx1"/>
                          </a:solidFill>
                          <a:effectLst/>
                          <a:latin typeface="+mj-lt"/>
                          <a:cs typeface="Calibri" panose="020F0502020204030204" pitchFamily="34" charset="0"/>
                        </a:rPr>
                        <a:t>3</a:t>
                      </a:r>
                    </a:p>
                  </a:txBody>
                  <a:tcPr marL="5755" marR="5755" marT="5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r>
                        <a:rPr lang="hr-HR" sz="900" b="1" i="0" u="none" strike="noStrike" dirty="0">
                          <a:solidFill>
                            <a:schemeClr val="tx1"/>
                          </a:solidFill>
                          <a:effectLst/>
                          <a:latin typeface="+mj-lt"/>
                          <a:cs typeface="Calibri" panose="020F0502020204030204" pitchFamily="34" charset="0"/>
                        </a:rPr>
                        <a:t>4</a:t>
                      </a:r>
                      <a:endParaRPr lang="hr-HR" dirty="0"/>
                    </a:p>
                  </a:txBody>
                  <a:tcPr marL="5755" marR="5755" marT="5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ctr"/>
                      <a:r>
                        <a:rPr lang="hr-HR" sz="900" b="1" i="0" u="none" strike="noStrike" dirty="0">
                          <a:solidFill>
                            <a:schemeClr val="tx1"/>
                          </a:solidFill>
                          <a:effectLst/>
                          <a:latin typeface="+mj-lt"/>
                          <a:cs typeface="Calibri" panose="020F0502020204030204" pitchFamily="34" charset="0"/>
                        </a:rPr>
                        <a:t>5</a:t>
                      </a:r>
                    </a:p>
                  </a:txBody>
                  <a:tcPr marL="5755" marR="5755" marT="5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07000"/>
                        </a:lnSpc>
                        <a:spcAft>
                          <a:spcPts val="800"/>
                        </a:spcAft>
                      </a:pPr>
                      <a:r>
                        <a:rPr lang="hr-HR" sz="900" dirty="0">
                          <a:effectLst/>
                          <a:latin typeface="+mj-lt"/>
                          <a:ea typeface="Calibri" panose="020F0502020204030204" pitchFamily="34" charset="0"/>
                          <a:cs typeface="Arial" panose="020B0604020202020204" pitchFamily="34" charset="0"/>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07000"/>
                        </a:lnSpc>
                        <a:spcAft>
                          <a:spcPts val="800"/>
                        </a:spcAft>
                      </a:pPr>
                      <a:r>
                        <a:rPr lang="hr-HR" sz="900" dirty="0">
                          <a:effectLst/>
                          <a:latin typeface="+mj-lt"/>
                          <a:ea typeface="Calibri" panose="020F0502020204030204" pitchFamily="34" charset="0"/>
                          <a:cs typeface="Arial" panose="020B0604020202020204" pitchFamily="34" charset="0"/>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505850180"/>
                  </a:ext>
                </a:extLst>
              </a:tr>
              <a:tr h="231354">
                <a:tc>
                  <a:txBody>
                    <a:bodyPr/>
                    <a:lstStyle/>
                    <a:p>
                      <a:pPr algn="ct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Opći prihodi i primci</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dirty="0"/>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191965773"/>
                  </a:ext>
                </a:extLst>
              </a:tr>
              <a:tr h="0">
                <a:tc>
                  <a:txBody>
                    <a:bodyPr/>
                    <a:lstStyle/>
                    <a:p>
                      <a:pPr algn="ct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12</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PRIHODI</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270.000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274.400</a:t>
                      </a:r>
                      <a:endParaRPr lang="hr-HR" dirty="0"/>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274.400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46457128"/>
                  </a:ext>
                </a:extLst>
              </a:tr>
              <a:tr h="231354">
                <a:tc>
                  <a:txBody>
                    <a:bodyPr/>
                    <a:lstStyle/>
                    <a:p>
                      <a:pPr algn="ct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12</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RASHODI</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270.000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274.400</a:t>
                      </a:r>
                      <a:endParaRPr lang="hr-HR" dirty="0"/>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274.400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35277822"/>
                  </a:ext>
                </a:extLst>
              </a:tr>
              <a:tr h="231354">
                <a:tc>
                  <a:txBody>
                    <a:bodyPr/>
                    <a:lstStyle/>
                    <a:p>
                      <a:pPr algn="ct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Vlastiti prihodi</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Aft>
                          <a:spcPts val="800"/>
                        </a:spcAft>
                      </a:pPr>
                      <a:r>
                        <a:rPr lang="hr-HR" sz="1400" b="1" dirty="0">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r>
                        <a:rPr lang="hr-HR" sz="1400" b="1" dirty="0">
                          <a:effectLst/>
                          <a:latin typeface="Calibri" panose="020F0502020204030204" pitchFamily="34" charset="0"/>
                          <a:ea typeface="Times New Roman" panose="02020603050405020304" pitchFamily="18" charset="0"/>
                          <a:cs typeface="Calibri" panose="020F0502020204030204" pitchFamily="34" charset="0"/>
                        </a:rPr>
                        <a:t> </a:t>
                      </a:r>
                      <a:endParaRPr lang="hr-HR" dirty="0"/>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Aft>
                          <a:spcPts val="800"/>
                        </a:spcAft>
                      </a:pPr>
                      <a:r>
                        <a:rPr lang="hr-HR" sz="1400" b="1" dirty="0">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533876351"/>
                  </a:ext>
                </a:extLst>
              </a:tr>
              <a:tr h="231354">
                <a:tc>
                  <a:txBody>
                    <a:bodyPr/>
                    <a:lstStyle/>
                    <a:p>
                      <a:pPr algn="ct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PRIHODI</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75.000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63.000</a:t>
                      </a:r>
                      <a:endParaRPr lang="hr-HR" dirty="0"/>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70.000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93</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111</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98189935"/>
                  </a:ext>
                </a:extLst>
              </a:tr>
              <a:tr h="231354">
                <a:tc>
                  <a:txBody>
                    <a:bodyPr/>
                    <a:lstStyle/>
                    <a:p>
                      <a:pPr algn="ct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RASHODI</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73.200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68.000</a:t>
                      </a:r>
                      <a:endParaRPr lang="hr-HR" dirty="0"/>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68.000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92</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91394524"/>
                  </a:ext>
                </a:extLst>
              </a:tr>
              <a:tr h="231354">
                <a:tc>
                  <a:txBody>
                    <a:bodyPr/>
                    <a:lstStyle/>
                    <a:p>
                      <a:pPr algn="ct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931</a:t>
                      </a:r>
                      <a:endParaRPr lang="hr-HR" sz="1400" b="1"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PRENESENI VIŠAK PRIHODA </a:t>
                      </a:r>
                      <a:endParaRPr lang="hr-HR" sz="1400" b="1"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5.000</a:t>
                      </a:r>
                      <a:endParaRPr lang="hr-HR" dirty="0"/>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03455795"/>
                  </a:ext>
                </a:extLst>
              </a:tr>
              <a:tr h="231354">
                <a:tc>
                  <a:txBody>
                    <a:bodyPr/>
                    <a:lstStyle/>
                    <a:p>
                      <a:pPr algn="ct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Prihodi za posebne namjene</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981111959"/>
                  </a:ext>
                </a:extLst>
              </a:tr>
              <a:tr h="289489">
                <a:tc>
                  <a:txBody>
                    <a:bodyPr/>
                    <a:lstStyle/>
                    <a:p>
                      <a:pPr algn="ct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43</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PRIHODI</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212.100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239.300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228.900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108</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95</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7184575"/>
                  </a:ext>
                </a:extLst>
              </a:tr>
              <a:tr h="231354">
                <a:tc>
                  <a:txBody>
                    <a:bodyPr/>
                    <a:lstStyle/>
                    <a:p>
                      <a:pPr algn="ct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43</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RASHODI</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210.600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384.300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371.450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176</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97</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23348916"/>
                  </a:ext>
                </a:extLst>
              </a:tr>
              <a:tr h="231354">
                <a:tc>
                  <a:txBody>
                    <a:bodyPr/>
                    <a:lstStyle/>
                    <a:p>
                      <a:pPr algn="ct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943</a:t>
                      </a:r>
                      <a:endParaRPr lang="hr-HR" sz="1400" b="1"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PRENESENI VIŠAK PRIHODA</a:t>
                      </a:r>
                      <a:endParaRPr lang="hr-HR" sz="1400" b="1" dirty="0"/>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145.000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145.000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78587385"/>
                  </a:ext>
                </a:extLst>
              </a:tr>
              <a:tr h="231354">
                <a:tc>
                  <a:txBody>
                    <a:bodyPr/>
                    <a:lstStyle/>
                    <a:p>
                      <a:pPr algn="ct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Pomoći</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388941089"/>
                  </a:ext>
                </a:extLst>
              </a:tr>
              <a:tr h="231354">
                <a:tc>
                  <a:txBody>
                    <a:bodyPr/>
                    <a:lstStyle/>
                    <a:p>
                      <a:pPr algn="ct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54</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PRIHODI</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3.786.700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3.873.700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3.953.700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104</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102</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99071595"/>
                  </a:ext>
                </a:extLst>
              </a:tr>
              <a:tr h="231354">
                <a:tc>
                  <a:txBody>
                    <a:bodyPr/>
                    <a:lstStyle/>
                    <a:p>
                      <a:pPr algn="ct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54</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RASHODI</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3.786.700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3.873.700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3.953.700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104</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102</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19799772"/>
                  </a:ext>
                </a:extLst>
              </a:tr>
              <a:tr h="231354">
                <a:tc>
                  <a:txBody>
                    <a:bodyPr/>
                    <a:lstStyle/>
                    <a:p>
                      <a:pPr algn="ct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a:t>
                      </a:r>
                      <a:endParaRPr lang="hr-HR" sz="1400" b="1"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Donacije</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647435466"/>
                  </a:ext>
                </a:extLst>
              </a:tr>
              <a:tr h="231354">
                <a:tc>
                  <a:txBody>
                    <a:bodyPr/>
                    <a:lstStyle/>
                    <a:p>
                      <a:pPr algn="ct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61</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PRIHODI</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67</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34273129"/>
                  </a:ext>
                </a:extLst>
              </a:tr>
              <a:tr h="231354">
                <a:tc>
                  <a:txBody>
                    <a:bodyPr/>
                    <a:lstStyle/>
                    <a:p>
                      <a:pPr algn="ct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61</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RASHODI</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10.000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67</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3827367"/>
                  </a:ext>
                </a:extLst>
              </a:tr>
              <a:tr h="231354">
                <a:tc gridSpan="2">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UKUPNO PRIHODI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4.358.800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4.460.400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4.540.000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104</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102</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97248490"/>
                  </a:ext>
                </a:extLst>
              </a:tr>
              <a:tr h="231354">
                <a:tc gridSpan="2">
                  <a:txBody>
                    <a:bodyPr/>
                    <a:lstStyle/>
                    <a:p>
                      <a:pPr>
                        <a:lnSpc>
                          <a:spcPct val="107000"/>
                        </a:lnSpc>
                        <a:spcAft>
                          <a:spcPts val="800"/>
                        </a:spcAft>
                      </a:pPr>
                      <a:r>
                        <a:rPr lang="hr-HR" sz="1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PRENESENI VIŠAK PRIHODA</a:t>
                      </a:r>
                      <a:endParaRPr lang="hr-HR" sz="140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150.000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effectLst/>
                          <a:latin typeface="Calibri" panose="020F0502020204030204" pitchFamily="34" charset="0"/>
                          <a:ea typeface="Calibri" panose="020F0502020204030204" pitchFamily="34" charset="0"/>
                          <a:cs typeface="Arial" panose="020B0604020202020204" pitchFamily="34" charset="0"/>
                        </a:rPr>
                        <a:t>150.000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2501183"/>
                  </a:ext>
                </a:extLst>
              </a:tr>
              <a:tr h="231354">
                <a:tc gridSpan="2">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UKUPNO PRIHODI + PREN.VIŠAK PRIHODA</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4.358.800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effectLst/>
                          <a:latin typeface="Calibri" panose="020F0502020204030204" pitchFamily="34" charset="0"/>
                          <a:ea typeface="Times New Roman" panose="02020603050405020304" pitchFamily="18" charset="0"/>
                          <a:cs typeface="Calibri" panose="020F0502020204030204" pitchFamily="34" charset="0"/>
                        </a:rPr>
                        <a:t>  4.610.400 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effectLst/>
                          <a:latin typeface="Calibri" panose="020F0502020204030204" pitchFamily="34" charset="0"/>
                          <a:ea typeface="Times New Roman" panose="02020603050405020304" pitchFamily="18" charset="0"/>
                          <a:cs typeface="Calibri" panose="020F0502020204030204" pitchFamily="34" charset="0"/>
                        </a:rPr>
                        <a:t>4.690.000 </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107</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102</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05811199"/>
                  </a:ext>
                </a:extLst>
              </a:tr>
              <a:tr h="231354">
                <a:tc gridSpan="2">
                  <a:txBody>
                    <a:bodyPr/>
                    <a:lstStyle/>
                    <a:p>
                      <a:pP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UKUPNO RASHODI</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r-HR"/>
                    </a:p>
                  </a:txBody>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4.355.500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4.460.400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4.677.550</a:t>
                      </a: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107</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400" dirty="0">
                          <a:effectLst/>
                          <a:latin typeface="Calibri" panose="020F0502020204030204" pitchFamily="34" charset="0"/>
                          <a:ea typeface="Calibri" panose="020F0502020204030204" pitchFamily="34" charset="0"/>
                          <a:cs typeface="Arial" panose="020B0604020202020204" pitchFamily="34" charset="0"/>
                        </a:rPr>
                        <a:t>105</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51849093"/>
                  </a:ext>
                </a:extLst>
              </a:tr>
            </a:tbl>
          </a:graphicData>
        </a:graphic>
      </p:graphicFrame>
    </p:spTree>
    <p:extLst>
      <p:ext uri="{BB962C8B-B14F-4D97-AF65-F5344CB8AC3E}">
        <p14:creationId xmlns:p14="http://schemas.microsoft.com/office/powerpoint/2010/main" val="335605653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8417B-6099-41E5-96ED-4B18C1BCB127}"/>
              </a:ext>
            </a:extLst>
          </p:cNvPr>
          <p:cNvSpPr>
            <a:spLocks noGrp="1"/>
          </p:cNvSpPr>
          <p:nvPr>
            <p:ph type="title"/>
          </p:nvPr>
        </p:nvSpPr>
        <p:spPr/>
        <p:txBody>
          <a:bodyPr>
            <a:normAutofit fontScale="90000"/>
          </a:bodyPr>
          <a:lstStyle/>
          <a:p>
            <a:r>
              <a:rPr lang="hr-HR" sz="3200" b="1" dirty="0"/>
              <a:t>PLANIRANJE RASHODA PREMA FUNKCIJSKOJ KLASIFIKACIJI</a:t>
            </a:r>
          </a:p>
        </p:txBody>
      </p:sp>
      <p:graphicFrame>
        <p:nvGraphicFramePr>
          <p:cNvPr id="8" name="Content Placeholder 7">
            <a:extLst>
              <a:ext uri="{FF2B5EF4-FFF2-40B4-BE49-F238E27FC236}">
                <a16:creationId xmlns:a16="http://schemas.microsoft.com/office/drawing/2014/main" id="{34B7E20C-2D6F-42B5-95A0-71FB6E106549}"/>
              </a:ext>
            </a:extLst>
          </p:cNvPr>
          <p:cNvGraphicFramePr>
            <a:graphicFrameLocks noGrp="1"/>
          </p:cNvGraphicFramePr>
          <p:nvPr>
            <p:ph idx="1"/>
            <p:extLst>
              <p:ext uri="{D42A27DB-BD31-4B8C-83A1-F6EECF244321}">
                <p14:modId xmlns:p14="http://schemas.microsoft.com/office/powerpoint/2010/main" val="3084950409"/>
              </p:ext>
            </p:extLst>
          </p:nvPr>
        </p:nvGraphicFramePr>
        <p:xfrm>
          <a:off x="502451" y="3692510"/>
          <a:ext cx="7992691" cy="1881671"/>
        </p:xfrm>
        <a:graphic>
          <a:graphicData uri="http://schemas.openxmlformats.org/drawingml/2006/table">
            <a:tbl>
              <a:tblPr firstRow="1" firstCol="1" bandRow="1"/>
              <a:tblGrid>
                <a:gridCol w="905871">
                  <a:extLst>
                    <a:ext uri="{9D8B030D-6E8A-4147-A177-3AD203B41FA5}">
                      <a16:colId xmlns:a16="http://schemas.microsoft.com/office/drawing/2014/main" val="648709163"/>
                    </a:ext>
                  </a:extLst>
                </a:gridCol>
                <a:gridCol w="3327310">
                  <a:extLst>
                    <a:ext uri="{9D8B030D-6E8A-4147-A177-3AD203B41FA5}">
                      <a16:colId xmlns:a16="http://schemas.microsoft.com/office/drawing/2014/main" val="2489384862"/>
                    </a:ext>
                  </a:extLst>
                </a:gridCol>
                <a:gridCol w="1253170">
                  <a:extLst>
                    <a:ext uri="{9D8B030D-6E8A-4147-A177-3AD203B41FA5}">
                      <a16:colId xmlns:a16="http://schemas.microsoft.com/office/drawing/2014/main" val="1549392795"/>
                    </a:ext>
                  </a:extLst>
                </a:gridCol>
                <a:gridCol w="1253170">
                  <a:extLst>
                    <a:ext uri="{9D8B030D-6E8A-4147-A177-3AD203B41FA5}">
                      <a16:colId xmlns:a16="http://schemas.microsoft.com/office/drawing/2014/main" val="3472305112"/>
                    </a:ext>
                  </a:extLst>
                </a:gridCol>
                <a:gridCol w="1253170">
                  <a:extLst>
                    <a:ext uri="{9D8B030D-6E8A-4147-A177-3AD203B41FA5}">
                      <a16:colId xmlns:a16="http://schemas.microsoft.com/office/drawing/2014/main" val="4022647846"/>
                    </a:ext>
                  </a:extLst>
                </a:gridCol>
              </a:tblGrid>
              <a:tr h="374244">
                <a:tc gridSpan="5">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a:noFill/>
                    </a:lnT>
                    <a:lnB w="12700" cap="flat" cmpd="sng" algn="ctr">
                      <a:solidFill>
                        <a:srgbClr val="002060"/>
                      </a:solidFill>
                      <a:prstDash val="solid"/>
                      <a:round/>
                      <a:headEnd type="none" w="med" len="med"/>
                      <a:tailEnd type="none" w="med" len="med"/>
                    </a:lnB>
                    <a:solidFill>
                      <a:srgbClr val="FFFFFF"/>
                    </a:solidFill>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1012181559"/>
                  </a:ext>
                </a:extLst>
              </a:tr>
              <a:tr h="473413">
                <a:tc>
                  <a:txBody>
                    <a:bodyPr/>
                    <a:lstStyle/>
                    <a:p>
                      <a:pPr algn="ctr">
                        <a:lnSpc>
                          <a:spcPct val="107000"/>
                        </a:lnSpc>
                        <a:spcAft>
                          <a:spcPts val="800"/>
                        </a:spcAft>
                      </a:pPr>
                      <a:r>
                        <a:rPr lang="hr-HR"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Brojčana oznaka</a:t>
                      </a:r>
                      <a:endParaRPr lang="hr-HR"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07000"/>
                        </a:lnSpc>
                        <a:spcAft>
                          <a:spcPts val="800"/>
                        </a:spcAft>
                      </a:pPr>
                      <a:r>
                        <a:rPr lang="hr-HR"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Naziv funkcijske klasifikacije</a:t>
                      </a:r>
                      <a:endParaRPr lang="hr-HR"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ctr"/>
                      <a:r>
                        <a:rPr lang="hr-HR" sz="1600" b="1" i="0" u="none" strike="noStrike" dirty="0">
                          <a:solidFill>
                            <a:schemeClr val="tx1"/>
                          </a:solidFill>
                          <a:effectLst/>
                          <a:latin typeface="Calibri" panose="020F0502020204030204" pitchFamily="34" charset="0"/>
                          <a:cs typeface="Calibri" panose="020F0502020204030204" pitchFamily="34" charset="0"/>
                        </a:rPr>
                        <a:t>Prijedlog plana za 2022.</a:t>
                      </a:r>
                    </a:p>
                  </a:txBody>
                  <a:tcPr marL="5755" marR="5755" marT="5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ctr"/>
                      <a:r>
                        <a:rPr lang="hr-HR" sz="1600" b="1" i="0" u="none" strike="noStrike" dirty="0">
                          <a:solidFill>
                            <a:schemeClr val="tx1"/>
                          </a:solidFill>
                          <a:effectLst/>
                          <a:latin typeface="Calibri" panose="020F0502020204030204" pitchFamily="34" charset="0"/>
                          <a:cs typeface="Calibri" panose="020F0502020204030204" pitchFamily="34" charset="0"/>
                        </a:rPr>
                        <a:t>Projekcija plana za 2023.</a:t>
                      </a:r>
                    </a:p>
                  </a:txBody>
                  <a:tcPr marL="5755" marR="5755" marT="5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ctr"/>
                      <a:r>
                        <a:rPr lang="hr-HR" sz="1600" b="1" i="0" u="none" strike="noStrike" dirty="0">
                          <a:solidFill>
                            <a:schemeClr val="tx1"/>
                          </a:solidFill>
                          <a:effectLst/>
                          <a:latin typeface="Calibri" panose="020F0502020204030204" pitchFamily="34" charset="0"/>
                          <a:cs typeface="Calibri" panose="020F0502020204030204" pitchFamily="34" charset="0"/>
                        </a:rPr>
                        <a:t>Projekcija plana za 2024.</a:t>
                      </a:r>
                    </a:p>
                  </a:txBody>
                  <a:tcPr marL="5755" marR="5755" marT="5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508619607"/>
                  </a:ext>
                </a:extLst>
              </a:tr>
              <a:tr h="231354">
                <a:tc>
                  <a:txBody>
                    <a:bodyPr/>
                    <a:lstStyle/>
                    <a:p>
                      <a:pPr algn="ct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09</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hr-HR" sz="1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Obrazovanje</a:t>
                      </a:r>
                      <a:endParaRPr lang="hr-HR" sz="16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lnSpc>
                          <a:spcPct val="107000"/>
                        </a:lnSpc>
                        <a:spcAft>
                          <a:spcPts val="800"/>
                        </a:spcAft>
                      </a:pPr>
                      <a:r>
                        <a:rPr lang="hr-HR" sz="1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4.528.400</a:t>
                      </a:r>
                      <a:endParaRPr lang="hr-HR" sz="16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lnSpc>
                          <a:spcPct val="107000"/>
                        </a:lnSpc>
                        <a:spcAft>
                          <a:spcPts val="800"/>
                        </a:spcAft>
                      </a:pPr>
                      <a:r>
                        <a:rPr lang="hr-HR" sz="1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4.460.400</a:t>
                      </a:r>
                      <a:endParaRPr lang="hr-HR" sz="16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lnSpc>
                          <a:spcPct val="107000"/>
                        </a:lnSpc>
                        <a:spcAft>
                          <a:spcPts val="800"/>
                        </a:spcAft>
                      </a:pPr>
                      <a:r>
                        <a:rPr lang="hr-HR" sz="1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4.540.000</a:t>
                      </a:r>
                      <a:endParaRPr lang="hr-HR" sz="16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54906887"/>
                  </a:ext>
                </a:extLst>
              </a:tr>
              <a:tr h="231354">
                <a:tc>
                  <a:txBody>
                    <a:bodyPr/>
                    <a:lstStyle/>
                    <a:p>
                      <a:pPr algn="ct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091</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Predškolsko i osnovno obrazovanje</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4.410.000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4.342.000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4.420.000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52832991"/>
                  </a:ext>
                </a:extLst>
              </a:tr>
              <a:tr h="231354">
                <a:tc>
                  <a:txBody>
                    <a:bodyPr/>
                    <a:lstStyle/>
                    <a:p>
                      <a:pPr algn="ct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0912</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Osnovno obrazovanje</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4.410.000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4.342.000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4.420.000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91073114"/>
                  </a:ext>
                </a:extLst>
              </a:tr>
              <a:tr h="231354">
                <a:tc>
                  <a:txBody>
                    <a:bodyPr/>
                    <a:lstStyle/>
                    <a:p>
                      <a:pPr algn="ct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096</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Dodatne usluge u obrazovanju</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118.400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118.400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120.000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40533036"/>
                  </a:ext>
                </a:extLst>
              </a:tr>
            </a:tbl>
          </a:graphicData>
        </a:graphic>
      </p:graphicFrame>
      <p:sp>
        <p:nvSpPr>
          <p:cNvPr id="11" name="TextBox 10">
            <a:extLst>
              <a:ext uri="{FF2B5EF4-FFF2-40B4-BE49-F238E27FC236}">
                <a16:creationId xmlns:a16="http://schemas.microsoft.com/office/drawing/2014/main" id="{6A70318D-91B8-4D1C-A1F7-0A58E10A340B}"/>
              </a:ext>
            </a:extLst>
          </p:cNvPr>
          <p:cNvSpPr txBox="1"/>
          <p:nvPr/>
        </p:nvSpPr>
        <p:spPr>
          <a:xfrm>
            <a:off x="472939" y="1628800"/>
            <a:ext cx="8022203" cy="2246769"/>
          </a:xfrm>
          <a:prstGeom prst="rect">
            <a:avLst/>
          </a:prstGeom>
          <a:noFill/>
        </p:spPr>
        <p:txBody>
          <a:bodyPr wrap="square">
            <a:spAutoFit/>
          </a:bodyPr>
          <a:lstStyle/>
          <a:p>
            <a:pPr algn="just"/>
            <a:r>
              <a:rPr lang="hr-HR" sz="2000" dirty="0">
                <a:effectLst/>
                <a:ea typeface="Times New Roman" panose="02020603050405020304" pitchFamily="18" charset="0"/>
              </a:rPr>
              <a:t>Funkcijska klasifikacija sadrži aktivnosti odnosno projekte korisnika proračuna razvrstane </a:t>
            </a:r>
            <a:r>
              <a:rPr lang="hr-HR" sz="2000" b="1" dirty="0">
                <a:effectLst/>
                <a:ea typeface="Times New Roman" panose="02020603050405020304" pitchFamily="18" charset="0"/>
              </a:rPr>
              <a:t>prema njihovoj namjeni</a:t>
            </a:r>
            <a:r>
              <a:rPr lang="hr-HR" sz="2000" dirty="0">
                <a:effectLst/>
                <a:ea typeface="Times New Roman" panose="02020603050405020304" pitchFamily="18" charset="0"/>
              </a:rPr>
              <a:t>. Brojčane oznake funkcijske klasifikacije razvrstane su u: </a:t>
            </a:r>
            <a:r>
              <a:rPr lang="hr-HR" sz="2000" b="1" dirty="0">
                <a:effectLst/>
                <a:ea typeface="Times New Roman" panose="02020603050405020304" pitchFamily="18" charset="0"/>
              </a:rPr>
              <a:t>razrede (01 – 10), skupine (3. razina za skupinu) i podskupine</a:t>
            </a:r>
            <a:r>
              <a:rPr lang="hr-HR" sz="2000" dirty="0">
                <a:effectLst/>
                <a:ea typeface="Times New Roman" panose="02020603050405020304" pitchFamily="18" charset="0"/>
              </a:rPr>
              <a:t>.</a:t>
            </a:r>
          </a:p>
          <a:p>
            <a:pPr algn="just"/>
            <a:r>
              <a:rPr lang="hr-HR" sz="2000" dirty="0">
                <a:effectLst/>
                <a:ea typeface="Times New Roman" panose="02020603050405020304" pitchFamily="18" charset="0"/>
              </a:rPr>
              <a:t>Kako se aktivnosti i projekti sastoje od ekonomske klasifikacije rashoda unutar razreda 3 Rashodi poslovanja i 4 Rashodi za nabavu nefinancijske imovine to znači da je i svakom rashodu određena funkcija. </a:t>
            </a:r>
          </a:p>
        </p:txBody>
      </p:sp>
    </p:spTree>
    <p:extLst>
      <p:ext uri="{BB962C8B-B14F-4D97-AF65-F5344CB8AC3E}">
        <p14:creationId xmlns:p14="http://schemas.microsoft.com/office/powerpoint/2010/main" val="189547598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66A50-7CBF-47C4-89A8-677729FB10A0}"/>
              </a:ext>
            </a:extLst>
          </p:cNvPr>
          <p:cNvSpPr>
            <a:spLocks noGrp="1"/>
          </p:cNvSpPr>
          <p:nvPr>
            <p:ph type="title"/>
          </p:nvPr>
        </p:nvSpPr>
        <p:spPr/>
        <p:txBody>
          <a:bodyPr>
            <a:noAutofit/>
          </a:bodyPr>
          <a:lstStyle/>
          <a:p>
            <a:r>
              <a:rPr lang="hr-HR" sz="3200" b="1" dirty="0"/>
              <a:t>IZVRŠENJE RASHODA PREMA FUNKCIJSKOJ KLASIFIKACIJI</a:t>
            </a:r>
            <a:endParaRPr lang="hr-HR" sz="3200" dirty="0"/>
          </a:p>
        </p:txBody>
      </p:sp>
      <p:sp>
        <p:nvSpPr>
          <p:cNvPr id="3" name="Content Placeholder 2">
            <a:extLst>
              <a:ext uri="{FF2B5EF4-FFF2-40B4-BE49-F238E27FC236}">
                <a16:creationId xmlns:a16="http://schemas.microsoft.com/office/drawing/2014/main" id="{76575B94-C807-4009-86C4-25309AB210D1}"/>
              </a:ext>
            </a:extLst>
          </p:cNvPr>
          <p:cNvSpPr>
            <a:spLocks noGrp="1"/>
          </p:cNvSpPr>
          <p:nvPr>
            <p:ph idx="1"/>
          </p:nvPr>
        </p:nvSpPr>
        <p:spPr/>
        <p:txBody>
          <a:bodyPr/>
          <a:lstStyle/>
          <a:p>
            <a:r>
              <a:rPr lang="hr-HR" sz="2400" dirty="0">
                <a:effectLst/>
                <a:ea typeface="Times New Roman" panose="02020603050405020304" pitchFamily="18" charset="0"/>
              </a:rPr>
              <a:t>U procesu izvršavanja pojedinih aktivnosti i projekata u računovodstvu se omogućava podatak o tome u </a:t>
            </a:r>
            <a:r>
              <a:rPr lang="hr-HR" sz="2400" b="1" dirty="0">
                <a:effectLst/>
                <a:ea typeface="Times New Roman" panose="02020603050405020304" pitchFamily="18" charset="0"/>
              </a:rPr>
              <a:t>koju funkciju su utrošeni planirani rashodi</a:t>
            </a:r>
            <a:r>
              <a:rPr lang="hr-HR" sz="2400" dirty="0">
                <a:effectLst/>
                <a:ea typeface="Times New Roman" panose="02020603050405020304" pitchFamily="18" charset="0"/>
              </a:rPr>
              <a:t>. </a:t>
            </a:r>
            <a:endParaRPr lang="hr-HR" sz="2400" dirty="0"/>
          </a:p>
          <a:p>
            <a:r>
              <a:rPr lang="hr-HR" dirty="0"/>
              <a:t>Rashodi prema funkcijskoj klasifikaciji iskazuju se na razini razreda i skupine.</a:t>
            </a:r>
          </a:p>
        </p:txBody>
      </p:sp>
      <p:graphicFrame>
        <p:nvGraphicFramePr>
          <p:cNvPr id="4" name="Content Placeholder 7">
            <a:extLst>
              <a:ext uri="{FF2B5EF4-FFF2-40B4-BE49-F238E27FC236}">
                <a16:creationId xmlns:a16="http://schemas.microsoft.com/office/drawing/2014/main" id="{D65D530D-F67C-45D1-893F-7D7DF78AC9E3}"/>
              </a:ext>
            </a:extLst>
          </p:cNvPr>
          <p:cNvGraphicFramePr>
            <a:graphicFrameLocks/>
          </p:cNvGraphicFramePr>
          <p:nvPr>
            <p:extLst>
              <p:ext uri="{D42A27DB-BD31-4B8C-83A1-F6EECF244321}">
                <p14:modId xmlns:p14="http://schemas.microsoft.com/office/powerpoint/2010/main" val="788278766"/>
              </p:ext>
            </p:extLst>
          </p:nvPr>
        </p:nvGraphicFramePr>
        <p:xfrm>
          <a:off x="251520" y="3573016"/>
          <a:ext cx="8435280" cy="2025181"/>
        </p:xfrm>
        <a:graphic>
          <a:graphicData uri="http://schemas.openxmlformats.org/drawingml/2006/table">
            <a:tbl>
              <a:tblPr firstRow="1" firstCol="1" bandRow="1"/>
              <a:tblGrid>
                <a:gridCol w="558313">
                  <a:extLst>
                    <a:ext uri="{9D8B030D-6E8A-4147-A177-3AD203B41FA5}">
                      <a16:colId xmlns:a16="http://schemas.microsoft.com/office/drawing/2014/main" val="648709163"/>
                    </a:ext>
                  </a:extLst>
                </a:gridCol>
                <a:gridCol w="2754055">
                  <a:extLst>
                    <a:ext uri="{9D8B030D-6E8A-4147-A177-3AD203B41FA5}">
                      <a16:colId xmlns:a16="http://schemas.microsoft.com/office/drawing/2014/main" val="2489384862"/>
                    </a:ext>
                  </a:extLst>
                </a:gridCol>
                <a:gridCol w="1208517">
                  <a:extLst>
                    <a:ext uri="{9D8B030D-6E8A-4147-A177-3AD203B41FA5}">
                      <a16:colId xmlns:a16="http://schemas.microsoft.com/office/drawing/2014/main" val="1549392795"/>
                    </a:ext>
                  </a:extLst>
                </a:gridCol>
                <a:gridCol w="1208517">
                  <a:extLst>
                    <a:ext uri="{9D8B030D-6E8A-4147-A177-3AD203B41FA5}">
                      <a16:colId xmlns:a16="http://schemas.microsoft.com/office/drawing/2014/main" val="3472305112"/>
                    </a:ext>
                  </a:extLst>
                </a:gridCol>
                <a:gridCol w="1208517">
                  <a:extLst>
                    <a:ext uri="{9D8B030D-6E8A-4147-A177-3AD203B41FA5}">
                      <a16:colId xmlns:a16="http://schemas.microsoft.com/office/drawing/2014/main" val="4022647846"/>
                    </a:ext>
                  </a:extLst>
                </a:gridCol>
                <a:gridCol w="738076">
                  <a:extLst>
                    <a:ext uri="{9D8B030D-6E8A-4147-A177-3AD203B41FA5}">
                      <a16:colId xmlns:a16="http://schemas.microsoft.com/office/drawing/2014/main" val="4114688939"/>
                    </a:ext>
                  </a:extLst>
                </a:gridCol>
                <a:gridCol w="759285">
                  <a:extLst>
                    <a:ext uri="{9D8B030D-6E8A-4147-A177-3AD203B41FA5}">
                      <a16:colId xmlns:a16="http://schemas.microsoft.com/office/drawing/2014/main" val="3397326936"/>
                    </a:ext>
                  </a:extLst>
                </a:gridCol>
              </a:tblGrid>
              <a:tr h="374244">
                <a:tc gridSpan="5">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a:noFill/>
                    </a:lnT>
                    <a:lnB w="12700" cap="flat" cmpd="sng" algn="ctr">
                      <a:solidFill>
                        <a:srgbClr val="002060"/>
                      </a:solidFill>
                      <a:prstDash val="solid"/>
                      <a:round/>
                      <a:headEnd type="none" w="med" len="med"/>
                      <a:tailEnd type="none" w="med" len="med"/>
                    </a:lnB>
                    <a:solidFill>
                      <a:srgbClr val="FFFFFF"/>
                    </a:solidFill>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a:noFill/>
                    </a:lnT>
                    <a:lnB w="12700" cap="flat" cmpd="sng" algn="ctr">
                      <a:solidFill>
                        <a:srgbClr val="002060"/>
                      </a:solidFill>
                      <a:prstDash val="solid"/>
                      <a:round/>
                      <a:headEnd type="none" w="med" len="med"/>
                      <a:tailEnd type="none" w="med" len="med"/>
                    </a:lnB>
                    <a:solidFill>
                      <a:srgbClr val="FFFFFF"/>
                    </a:solidFill>
                  </a:tcPr>
                </a:tc>
                <a:tc>
                  <a:txBody>
                    <a:bodyPr/>
                    <a:lstStyle/>
                    <a:p>
                      <a:pPr algn="ctr">
                        <a:lnSpc>
                          <a:spcPct val="107000"/>
                        </a:lnSpc>
                        <a:spcAft>
                          <a:spcPts val="800"/>
                        </a:spcAft>
                      </a:pPr>
                      <a:endParaRPr lang="hr-HR" sz="14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a:noFill/>
                    </a:lnL>
                    <a:lnR>
                      <a:noFill/>
                    </a:lnR>
                    <a:lnT>
                      <a:noFill/>
                    </a:lnT>
                    <a:lnB w="12700" cap="flat" cmpd="sng" algn="ctr">
                      <a:solidFill>
                        <a:srgbClr val="002060"/>
                      </a:solidFill>
                      <a:prstDash val="solid"/>
                      <a:round/>
                      <a:headEnd type="none" w="med" len="med"/>
                      <a:tailEnd type="none" w="med" len="med"/>
                    </a:lnB>
                    <a:solidFill>
                      <a:srgbClr val="FFFFFF"/>
                    </a:solidFill>
                  </a:tcPr>
                </a:tc>
                <a:extLst>
                  <a:ext uri="{0D108BD9-81ED-4DB2-BD59-A6C34878D82A}">
                    <a16:rowId xmlns:a16="http://schemas.microsoft.com/office/drawing/2014/main" val="1012181559"/>
                  </a:ext>
                </a:extLst>
              </a:tr>
              <a:tr h="473413">
                <a:tc>
                  <a:txBody>
                    <a:bodyPr/>
                    <a:lstStyle/>
                    <a:p>
                      <a:pPr algn="ctr">
                        <a:lnSpc>
                          <a:spcPct val="107000"/>
                        </a:lnSpc>
                        <a:spcAft>
                          <a:spcPts val="800"/>
                        </a:spcAft>
                      </a:pPr>
                      <a:r>
                        <a:rPr lang="hr-HR" sz="14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Brojčana oznaka</a:t>
                      </a:r>
                      <a:endParaRPr lang="hr-HR" sz="1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07000"/>
                        </a:lnSpc>
                        <a:spcAft>
                          <a:spcPts val="800"/>
                        </a:spcAft>
                      </a:pPr>
                      <a:r>
                        <a:rPr lang="hr-HR"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Naziv funkcijske klasifikacije</a:t>
                      </a:r>
                      <a:endParaRPr lang="hr-HR"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07000"/>
                        </a:lnSpc>
                        <a:spcAft>
                          <a:spcPts val="800"/>
                        </a:spcAft>
                      </a:pPr>
                      <a:r>
                        <a:rPr lang="hr-HR" sz="1400" b="1" dirty="0">
                          <a:solidFill>
                            <a:srgbClr val="000000"/>
                          </a:solidFill>
                          <a:effectLst/>
                          <a:latin typeface="+mn-lt"/>
                          <a:ea typeface="Times New Roman" panose="02020603050405020304" pitchFamily="18" charset="0"/>
                          <a:cs typeface="Calibri" panose="020F0502020204030204" pitchFamily="34" charset="0"/>
                        </a:rPr>
                        <a:t>Izvršenje        2021</a:t>
                      </a:r>
                      <a:endParaRPr lang="hr-HR" sz="14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07000"/>
                        </a:lnSpc>
                        <a:spcAft>
                          <a:spcPts val="800"/>
                        </a:spcAft>
                      </a:pPr>
                      <a:r>
                        <a:rPr lang="hr-HR" sz="1400" b="1" dirty="0">
                          <a:solidFill>
                            <a:srgbClr val="000000"/>
                          </a:solidFill>
                          <a:effectLst/>
                          <a:latin typeface="+mn-lt"/>
                          <a:ea typeface="Times New Roman" panose="02020603050405020304" pitchFamily="18" charset="0"/>
                          <a:cs typeface="Calibri" panose="020F0502020204030204" pitchFamily="34" charset="0"/>
                        </a:rPr>
                        <a:t>Izvorni plan  2022.</a:t>
                      </a:r>
                      <a:endParaRPr lang="hr-HR" sz="14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07000"/>
                        </a:lnSpc>
                        <a:spcAft>
                          <a:spcPts val="800"/>
                        </a:spcAft>
                      </a:pPr>
                      <a:r>
                        <a:rPr lang="hr-HR" sz="1400" b="1" dirty="0">
                          <a:solidFill>
                            <a:srgbClr val="000000"/>
                          </a:solidFill>
                          <a:effectLst/>
                          <a:latin typeface="+mn-lt"/>
                          <a:ea typeface="Times New Roman" panose="02020603050405020304" pitchFamily="18" charset="0"/>
                          <a:cs typeface="Calibri" panose="020F0502020204030204" pitchFamily="34" charset="0"/>
                        </a:rPr>
                        <a:t>Izvršenje 2022.</a:t>
                      </a:r>
                      <a:endParaRPr lang="hr-HR" sz="14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07000"/>
                        </a:lnSpc>
                        <a:spcAft>
                          <a:spcPts val="800"/>
                        </a:spcAft>
                      </a:pPr>
                      <a:r>
                        <a:rPr lang="hr-HR" sz="1400" b="1" dirty="0">
                          <a:solidFill>
                            <a:srgbClr val="000000"/>
                          </a:solidFill>
                          <a:effectLst/>
                          <a:latin typeface="+mn-lt"/>
                          <a:ea typeface="Times New Roman" panose="02020603050405020304" pitchFamily="18" charset="0"/>
                          <a:cs typeface="Calibri" panose="020F0502020204030204" pitchFamily="34" charset="0"/>
                        </a:rPr>
                        <a:t>Indeks 5/3</a:t>
                      </a:r>
                      <a:endParaRPr lang="hr-HR" sz="14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07000"/>
                        </a:lnSpc>
                        <a:spcAft>
                          <a:spcPts val="800"/>
                        </a:spcAft>
                      </a:pPr>
                      <a:r>
                        <a:rPr lang="hr-HR" sz="1400" b="1" dirty="0">
                          <a:solidFill>
                            <a:srgbClr val="000000"/>
                          </a:solidFill>
                          <a:effectLst/>
                          <a:latin typeface="+mn-lt"/>
                          <a:ea typeface="Times New Roman" panose="02020603050405020304" pitchFamily="18" charset="0"/>
                          <a:cs typeface="Calibri" panose="020F0502020204030204" pitchFamily="34" charset="0"/>
                        </a:rPr>
                        <a:t>Indeks 6/5</a:t>
                      </a:r>
                      <a:endParaRPr lang="hr-HR" sz="14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508619607"/>
                  </a:ext>
                </a:extLst>
              </a:tr>
              <a:tr h="231354">
                <a:tc>
                  <a:txBody>
                    <a:bodyPr/>
                    <a:lstStyle/>
                    <a:p>
                      <a:pPr algn="ct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09</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hr-HR" sz="1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Obrazovanje</a:t>
                      </a:r>
                      <a:endParaRPr lang="hr-HR" sz="16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lnSpc>
                          <a:spcPct val="107000"/>
                        </a:lnSpc>
                        <a:spcAft>
                          <a:spcPts val="800"/>
                        </a:spcAft>
                      </a:pPr>
                      <a:r>
                        <a:rPr lang="hr-HR" sz="1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4.355.500</a:t>
                      </a:r>
                      <a:endParaRPr lang="hr-HR" sz="16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lnSpc>
                          <a:spcPct val="107000"/>
                        </a:lnSpc>
                        <a:spcAft>
                          <a:spcPts val="800"/>
                        </a:spcAft>
                      </a:pPr>
                      <a:r>
                        <a:rPr lang="hr-HR" sz="1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4.460.400</a:t>
                      </a:r>
                      <a:endParaRPr lang="hr-HR" sz="16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lnSpc>
                          <a:spcPct val="107000"/>
                        </a:lnSpc>
                        <a:spcAft>
                          <a:spcPts val="800"/>
                        </a:spcAft>
                      </a:pPr>
                      <a:r>
                        <a:rPr lang="hr-HR" sz="1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4.677.550</a:t>
                      </a:r>
                      <a:endParaRPr lang="hr-HR" sz="1600" dirty="0">
                        <a:effectLst/>
                        <a:latin typeface="Calibri" panose="020F0502020204030204" pitchFamily="34" charset="0"/>
                        <a:ea typeface="Calibri" panose="020F0502020204030204" pitchFamily="34" charset="0"/>
                        <a:cs typeface="Arial" panose="020B0604020202020204" pitchFamily="34" charset="0"/>
                      </a:endParaRP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107</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105</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54906887"/>
                  </a:ext>
                </a:extLst>
              </a:tr>
              <a:tr h="231354">
                <a:tc>
                  <a:txBody>
                    <a:bodyPr/>
                    <a:lstStyle/>
                    <a:p>
                      <a:pPr algn="ct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091</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Predškolsko i osn. obrazovanje</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4.238.550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4.342.000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4.557.550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107</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105</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52832991"/>
                  </a:ext>
                </a:extLst>
              </a:tr>
              <a:tr h="231354">
                <a:tc>
                  <a:txBody>
                    <a:bodyPr/>
                    <a:lstStyle/>
                    <a:p>
                      <a:pPr algn="ct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096</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Dodatne usluge u obrazovanju</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117.000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118.400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120.000</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103</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r>
                        <a:rPr lang="hr-HR" sz="1600" dirty="0">
                          <a:effectLst/>
                          <a:latin typeface="Calibri" panose="020F0502020204030204" pitchFamily="34" charset="0"/>
                          <a:ea typeface="Calibri" panose="020F0502020204030204" pitchFamily="34" charset="0"/>
                          <a:cs typeface="Arial" panose="020B0604020202020204" pitchFamily="34" charset="0"/>
                        </a:rPr>
                        <a:t>101</a:t>
                      </a:r>
                    </a:p>
                  </a:txBody>
                  <a:tcPr marL="63572" marR="63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40533036"/>
                  </a:ext>
                </a:extLst>
              </a:tr>
            </a:tbl>
          </a:graphicData>
        </a:graphic>
      </p:graphicFrame>
    </p:spTree>
    <p:extLst>
      <p:ext uri="{BB962C8B-B14F-4D97-AF65-F5344CB8AC3E}">
        <p14:creationId xmlns:p14="http://schemas.microsoft.com/office/powerpoint/2010/main" val="11441363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192BE-50EC-4DFA-B28A-59A8415CD41A}"/>
              </a:ext>
            </a:extLst>
          </p:cNvPr>
          <p:cNvSpPr>
            <a:spLocks noGrp="1"/>
          </p:cNvSpPr>
          <p:nvPr>
            <p:ph type="title"/>
          </p:nvPr>
        </p:nvSpPr>
        <p:spPr/>
        <p:txBody>
          <a:bodyPr>
            <a:normAutofit/>
          </a:bodyPr>
          <a:lstStyle/>
          <a:p>
            <a:r>
              <a:rPr lang="hr-HR" sz="3200" b="1" dirty="0"/>
              <a:t>POSEBNI DIO IZVRŠENJA FINANCIJSKOG PLANA</a:t>
            </a:r>
          </a:p>
        </p:txBody>
      </p:sp>
      <p:sp>
        <p:nvSpPr>
          <p:cNvPr id="3" name="Content Placeholder 2">
            <a:extLst>
              <a:ext uri="{FF2B5EF4-FFF2-40B4-BE49-F238E27FC236}">
                <a16:creationId xmlns:a16="http://schemas.microsoft.com/office/drawing/2014/main" id="{7C9EB324-37FC-4F33-90DD-6F99D174714B}"/>
              </a:ext>
            </a:extLst>
          </p:cNvPr>
          <p:cNvSpPr>
            <a:spLocks noGrp="1"/>
          </p:cNvSpPr>
          <p:nvPr>
            <p:ph idx="1"/>
          </p:nvPr>
        </p:nvSpPr>
        <p:spPr/>
        <p:txBody>
          <a:bodyPr/>
          <a:lstStyle/>
          <a:p>
            <a:r>
              <a:rPr lang="hr-HR" sz="2400" dirty="0">
                <a:effectLst/>
                <a:ea typeface="Times New Roman" panose="02020603050405020304" pitchFamily="18" charset="0"/>
                <a:cs typeface="Arial" panose="020B0604020202020204" pitchFamily="34" charset="0"/>
              </a:rPr>
              <a:t>OVO SVE DO SADA JE BIO OPĆI DIO</a:t>
            </a:r>
          </a:p>
          <a:p>
            <a:endParaRPr lang="hr-HR" sz="2400" dirty="0">
              <a:effectLst/>
              <a:ea typeface="Times New Roman" panose="02020603050405020304" pitchFamily="18" charset="0"/>
              <a:cs typeface="Arial" panose="020B0604020202020204" pitchFamily="34" charset="0"/>
            </a:endParaRPr>
          </a:p>
          <a:p>
            <a:r>
              <a:rPr lang="hr-HR" sz="2400" dirty="0">
                <a:effectLst/>
                <a:ea typeface="Times New Roman" panose="02020603050405020304" pitchFamily="18" charset="0"/>
                <a:cs typeface="Arial" panose="020B0604020202020204" pitchFamily="34" charset="0"/>
              </a:rPr>
              <a:t>Polugodišnji i godišnji izvještaj o izvršenju financijskog plana proračunskog i izvanproračunskog korisnika sadrže opći i </a:t>
            </a:r>
            <a:r>
              <a:rPr lang="hr-HR" sz="2400" b="1" dirty="0">
                <a:effectLst/>
                <a:ea typeface="Times New Roman" panose="02020603050405020304" pitchFamily="18" charset="0"/>
                <a:cs typeface="Arial" panose="020B0604020202020204" pitchFamily="34" charset="0"/>
              </a:rPr>
              <a:t>posebni dio, obrazloženje i posebne izvještaje.</a:t>
            </a:r>
          </a:p>
          <a:p>
            <a:r>
              <a:rPr lang="hr-HR" dirty="0">
                <a:effectLst/>
                <a:ea typeface="Times New Roman" panose="02020603050405020304" pitchFamily="18" charset="0"/>
              </a:rPr>
              <a:t>Posebni dio polugodišnjeg i godišnjeg izvještaja o izvršenju financijskog plana proračunskog korisnika sadrži </a:t>
            </a:r>
            <a:r>
              <a:rPr lang="hr-HR" b="1" dirty="0">
                <a:effectLst/>
                <a:ea typeface="Times New Roman" panose="02020603050405020304" pitchFamily="18" charset="0"/>
              </a:rPr>
              <a:t>izvršenje rashoda i izdataka iskazanih po </a:t>
            </a:r>
            <a:r>
              <a:rPr lang="hr-HR" b="1" dirty="0">
                <a:solidFill>
                  <a:srgbClr val="FF0000"/>
                </a:solidFill>
                <a:effectLst/>
                <a:ea typeface="Times New Roman" panose="02020603050405020304" pitchFamily="18" charset="0"/>
              </a:rPr>
              <a:t>izvorima financiranja </a:t>
            </a:r>
            <a:r>
              <a:rPr lang="hr-HR" b="1" dirty="0">
                <a:effectLst/>
                <a:ea typeface="Times New Roman" panose="02020603050405020304" pitchFamily="18" charset="0"/>
              </a:rPr>
              <a:t>i </a:t>
            </a:r>
            <a:r>
              <a:rPr lang="hr-HR" b="1" dirty="0">
                <a:solidFill>
                  <a:srgbClr val="FF0000"/>
                </a:solidFill>
                <a:effectLst/>
                <a:ea typeface="Times New Roman" panose="02020603050405020304" pitchFamily="18" charset="0"/>
              </a:rPr>
              <a:t>ekonomskoj</a:t>
            </a:r>
            <a:r>
              <a:rPr lang="hr-HR" b="1" dirty="0">
                <a:effectLst/>
                <a:ea typeface="Times New Roman" panose="02020603050405020304" pitchFamily="18" charset="0"/>
              </a:rPr>
              <a:t> klasifikaciji, raspoređenih u </a:t>
            </a:r>
            <a:r>
              <a:rPr lang="hr-HR" b="1" dirty="0">
                <a:solidFill>
                  <a:srgbClr val="FF0000"/>
                </a:solidFill>
                <a:effectLst/>
                <a:ea typeface="Times New Roman" panose="02020603050405020304" pitchFamily="18" charset="0"/>
              </a:rPr>
              <a:t>programe koji se sastoje od aktivnosti i projekata.</a:t>
            </a:r>
            <a:endParaRPr lang="hr-HR" b="1" dirty="0">
              <a:solidFill>
                <a:srgbClr val="FF0000"/>
              </a:solidFill>
            </a:endParaRPr>
          </a:p>
        </p:txBody>
      </p:sp>
    </p:spTree>
    <p:extLst>
      <p:ext uri="{BB962C8B-B14F-4D97-AF65-F5344CB8AC3E}">
        <p14:creationId xmlns:p14="http://schemas.microsoft.com/office/powerpoint/2010/main" val="14977094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712E0-369F-4BF1-A2DD-51D20D0AD0A5}"/>
              </a:ext>
            </a:extLst>
          </p:cNvPr>
          <p:cNvSpPr>
            <a:spLocks noGrp="1"/>
          </p:cNvSpPr>
          <p:nvPr>
            <p:ph type="title"/>
          </p:nvPr>
        </p:nvSpPr>
        <p:spPr/>
        <p:txBody>
          <a:bodyPr>
            <a:normAutofit/>
          </a:bodyPr>
          <a:lstStyle/>
          <a:p>
            <a:r>
              <a:rPr lang="hr-HR" sz="3200" b="1" dirty="0"/>
              <a:t>NOVI ZAKON O PRORAČUNU (NN 144/2021.)</a:t>
            </a:r>
          </a:p>
        </p:txBody>
      </p:sp>
      <p:sp>
        <p:nvSpPr>
          <p:cNvPr id="3" name="Content Placeholder 2">
            <a:extLst>
              <a:ext uri="{FF2B5EF4-FFF2-40B4-BE49-F238E27FC236}">
                <a16:creationId xmlns:a16="http://schemas.microsoft.com/office/drawing/2014/main" id="{3A2B043E-13EC-419D-897D-319153C42888}"/>
              </a:ext>
            </a:extLst>
          </p:cNvPr>
          <p:cNvSpPr>
            <a:spLocks noGrp="1"/>
          </p:cNvSpPr>
          <p:nvPr>
            <p:ph idx="1"/>
          </p:nvPr>
        </p:nvSpPr>
        <p:spPr/>
        <p:txBody>
          <a:bodyPr>
            <a:normAutofit lnSpcReduction="10000"/>
          </a:bodyPr>
          <a:lstStyle/>
          <a:p>
            <a:pPr algn="ctr">
              <a:lnSpc>
                <a:spcPct val="107000"/>
              </a:lnSpc>
              <a:spcAft>
                <a:spcPts val="675"/>
              </a:spcAft>
            </a:pPr>
            <a:r>
              <a:rPr lang="hr-HR" sz="2000" b="1" dirty="0">
                <a:effectLst/>
                <a:ea typeface="Times New Roman" panose="02020603050405020304" pitchFamily="18" charset="0"/>
                <a:cs typeface="Arial" panose="020B0604020202020204" pitchFamily="34" charset="0"/>
              </a:rPr>
              <a:t>Sadržaj polugodišnjeg i godišnjeg izvještaja o izvršenju financijskog plana proračunskih i izvanproračunskih korisnika</a:t>
            </a:r>
            <a:endParaRPr lang="hr-HR" sz="2000" b="1" dirty="0">
              <a:effectLst/>
              <a:ea typeface="Calibri" panose="020F0502020204030204" pitchFamily="34" charset="0"/>
              <a:cs typeface="Arial" panose="020B0604020202020204" pitchFamily="34" charset="0"/>
            </a:endParaRPr>
          </a:p>
          <a:p>
            <a:pPr algn="ctr">
              <a:lnSpc>
                <a:spcPct val="107000"/>
              </a:lnSpc>
              <a:spcAft>
                <a:spcPts val="675"/>
              </a:spcAft>
            </a:pPr>
            <a:r>
              <a:rPr lang="hr-HR" sz="2000" dirty="0">
                <a:effectLst/>
                <a:ea typeface="Times New Roman" panose="02020603050405020304" pitchFamily="18" charset="0"/>
                <a:cs typeface="Arial" panose="020B0604020202020204" pitchFamily="34" charset="0"/>
              </a:rPr>
              <a:t>Članak 81.</a:t>
            </a:r>
            <a:endParaRPr lang="hr-HR" sz="2000" dirty="0">
              <a:effectLst/>
              <a:ea typeface="Calibri" panose="020F0502020204030204" pitchFamily="34" charset="0"/>
              <a:cs typeface="Arial" panose="020B0604020202020204" pitchFamily="34" charset="0"/>
            </a:endParaRPr>
          </a:p>
          <a:p>
            <a:pPr algn="just">
              <a:lnSpc>
                <a:spcPct val="107000"/>
              </a:lnSpc>
              <a:spcAft>
                <a:spcPts val="675"/>
              </a:spcAft>
            </a:pPr>
            <a:r>
              <a:rPr lang="hr-HR" sz="2000" dirty="0">
                <a:effectLst/>
                <a:ea typeface="Times New Roman" panose="02020603050405020304" pitchFamily="18" charset="0"/>
                <a:cs typeface="Arial" panose="020B0604020202020204" pitchFamily="34" charset="0"/>
              </a:rPr>
              <a:t>(1) Polugodišnji i godišnji izvještaj o izvršenju financijskog plana proračunskog i izvanproračunskog korisnika sadrže </a:t>
            </a:r>
            <a:r>
              <a:rPr lang="hr-HR" sz="2000" b="1" dirty="0">
                <a:effectLst/>
                <a:ea typeface="Times New Roman" panose="02020603050405020304" pitchFamily="18" charset="0"/>
                <a:cs typeface="Arial" panose="020B0604020202020204" pitchFamily="34" charset="0"/>
              </a:rPr>
              <a:t>opći i posebni dio, obrazloženje i posebne izvještaje.</a:t>
            </a:r>
            <a:endParaRPr lang="hr-HR" sz="2000" b="1" dirty="0">
              <a:effectLst/>
              <a:ea typeface="Calibri" panose="020F0502020204030204" pitchFamily="34" charset="0"/>
              <a:cs typeface="Arial" panose="020B0604020202020204" pitchFamily="34" charset="0"/>
            </a:endParaRPr>
          </a:p>
          <a:p>
            <a:pPr algn="just">
              <a:lnSpc>
                <a:spcPct val="107000"/>
              </a:lnSpc>
              <a:spcAft>
                <a:spcPts val="675"/>
              </a:spcAft>
            </a:pPr>
            <a:r>
              <a:rPr lang="hr-HR" sz="2000" dirty="0">
                <a:effectLst/>
                <a:ea typeface="Times New Roman" panose="02020603050405020304" pitchFamily="18" charset="0"/>
                <a:cs typeface="Arial" panose="020B0604020202020204" pitchFamily="34" charset="0"/>
              </a:rPr>
              <a:t>(2) Prihodi i primici, rashodi i izdaci u polugodišnjem i godišnjem izvještaju o izvršenju financijskog plana iskazuju se na razini </a:t>
            </a:r>
            <a:r>
              <a:rPr lang="hr-HR" sz="2000" b="1" dirty="0">
                <a:effectLst/>
                <a:ea typeface="Times New Roman" panose="02020603050405020304" pitchFamily="18" charset="0"/>
                <a:cs typeface="Arial" panose="020B0604020202020204" pitchFamily="34" charset="0"/>
              </a:rPr>
              <a:t>odjeljka ekonomske klasifikacije.   </a:t>
            </a:r>
            <a:endParaRPr lang="hr-HR" sz="2000" b="1" dirty="0">
              <a:solidFill>
                <a:srgbClr val="FF0000"/>
              </a:solidFill>
              <a:effectLst/>
              <a:ea typeface="Calibri" panose="020F0502020204030204" pitchFamily="34" charset="0"/>
              <a:cs typeface="Arial" panose="020B0604020202020204" pitchFamily="34" charset="0"/>
            </a:endParaRPr>
          </a:p>
          <a:p>
            <a:pPr algn="just">
              <a:lnSpc>
                <a:spcPct val="107000"/>
              </a:lnSpc>
              <a:spcAft>
                <a:spcPts val="675"/>
              </a:spcAft>
            </a:pPr>
            <a:r>
              <a:rPr lang="hr-HR" sz="2000" dirty="0">
                <a:effectLst/>
                <a:ea typeface="Times New Roman" panose="02020603050405020304" pitchFamily="18" charset="0"/>
                <a:cs typeface="Arial" panose="020B0604020202020204" pitchFamily="34" charset="0"/>
              </a:rPr>
              <a:t>(3) Ministar financija pravilnikom iz članka 76. stavka 3. ovoga Zakona propisuje izgled i sadržaj polugodišnjeg i godišnjeg izvještaja o izvršenju financijskog plana </a:t>
            </a:r>
            <a:r>
              <a:rPr lang="hr-HR" sz="2000" b="1" dirty="0">
                <a:effectLst/>
                <a:ea typeface="Times New Roman" panose="02020603050405020304" pitchFamily="18" charset="0"/>
                <a:cs typeface="Arial" panose="020B0604020202020204" pitchFamily="34" charset="0"/>
              </a:rPr>
              <a:t>- </a:t>
            </a:r>
            <a:r>
              <a:rPr lang="hr-HR" sz="2000" b="1" dirty="0">
                <a:effectLst/>
                <a:ea typeface="Times New Roman" panose="02020603050405020304" pitchFamily="18" charset="0"/>
              </a:rPr>
              <a:t>u roku od šest mjeseci od dana stupanja na snagu ovoga Zakona</a:t>
            </a:r>
            <a:endParaRPr lang="hr-HR" sz="2000" b="1" dirty="0">
              <a:effectLst/>
              <a:ea typeface="Calibri" panose="020F0502020204030204" pitchFamily="34" charset="0"/>
              <a:cs typeface="Arial" panose="020B0604020202020204" pitchFamily="34" charset="0"/>
            </a:endParaRPr>
          </a:p>
          <a:p>
            <a:endParaRPr lang="hr-HR" dirty="0"/>
          </a:p>
        </p:txBody>
      </p:sp>
      <p:sp>
        <p:nvSpPr>
          <p:cNvPr id="4" name="TextBox 3">
            <a:extLst>
              <a:ext uri="{FF2B5EF4-FFF2-40B4-BE49-F238E27FC236}">
                <a16:creationId xmlns:a16="http://schemas.microsoft.com/office/drawing/2014/main" id="{5ECA9C76-020F-4D6F-B95A-0967AA2B24CE}"/>
              </a:ext>
            </a:extLst>
          </p:cNvPr>
          <p:cNvSpPr txBox="1"/>
          <p:nvPr/>
        </p:nvSpPr>
        <p:spPr>
          <a:xfrm>
            <a:off x="2195736" y="4437112"/>
            <a:ext cx="4572000" cy="369332"/>
          </a:xfrm>
          <a:prstGeom prst="rect">
            <a:avLst/>
          </a:prstGeom>
          <a:noFill/>
        </p:spPr>
        <p:txBody>
          <a:bodyPr wrap="square">
            <a:spAutoFit/>
          </a:bodyPr>
          <a:lstStyle/>
          <a:p>
            <a:r>
              <a:rPr lang="hr-HR" sz="1800" b="1" dirty="0">
                <a:solidFill>
                  <a:srgbClr val="FF0000"/>
                </a:solidFill>
                <a:effectLst/>
                <a:ea typeface="Times New Roman" panose="02020603050405020304" pitchFamily="18" charset="0"/>
                <a:cs typeface="Arial" panose="020B0604020202020204" pitchFamily="34" charset="0"/>
              </a:rPr>
              <a:t>ČETVRTA RAZINA RAČUNSKOG PLANA</a:t>
            </a:r>
            <a:endParaRPr lang="hr-HR" dirty="0"/>
          </a:p>
        </p:txBody>
      </p:sp>
    </p:spTree>
    <p:extLst>
      <p:ext uri="{BB962C8B-B14F-4D97-AF65-F5344CB8AC3E}">
        <p14:creationId xmlns:p14="http://schemas.microsoft.com/office/powerpoint/2010/main" val="169695717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8AC40-83C9-4E44-92D9-7A0E28DAE178}"/>
              </a:ext>
            </a:extLst>
          </p:cNvPr>
          <p:cNvSpPr>
            <a:spLocks noGrp="1"/>
          </p:cNvSpPr>
          <p:nvPr>
            <p:ph type="title"/>
          </p:nvPr>
        </p:nvSpPr>
        <p:spPr/>
        <p:txBody>
          <a:bodyPr>
            <a:normAutofit/>
          </a:bodyPr>
          <a:lstStyle/>
          <a:p>
            <a:r>
              <a:rPr lang="hr-HR" sz="3200" b="1" dirty="0"/>
              <a:t>RASHODI PREMA PROGRAMSKOJ KLASIFIKACIJI</a:t>
            </a:r>
          </a:p>
        </p:txBody>
      </p:sp>
      <p:sp>
        <p:nvSpPr>
          <p:cNvPr id="3" name="Content Placeholder 2">
            <a:extLst>
              <a:ext uri="{FF2B5EF4-FFF2-40B4-BE49-F238E27FC236}">
                <a16:creationId xmlns:a16="http://schemas.microsoft.com/office/drawing/2014/main" id="{E600C831-4E13-4EE9-81F1-1C9AC90C2E07}"/>
              </a:ext>
            </a:extLst>
          </p:cNvPr>
          <p:cNvSpPr>
            <a:spLocks noGrp="1"/>
          </p:cNvSpPr>
          <p:nvPr>
            <p:ph idx="1"/>
          </p:nvPr>
        </p:nvSpPr>
        <p:spPr/>
        <p:txBody>
          <a:bodyPr>
            <a:normAutofit/>
          </a:bodyPr>
          <a:lstStyle/>
          <a:p>
            <a:pPr algn="just" fontAlgn="base">
              <a:spcAft>
                <a:spcPts val="800"/>
              </a:spcAft>
            </a:pPr>
            <a:r>
              <a:rPr lang="hr-HR" sz="2000" b="1" dirty="0">
                <a:effectLst/>
                <a:ea typeface="Calibri" panose="020F0502020204030204" pitchFamily="34" charset="0"/>
                <a:cs typeface="Arial" panose="020B0604020202020204" pitchFamily="34" charset="0"/>
              </a:rPr>
              <a:t>Programska klasifikacija</a:t>
            </a:r>
            <a:r>
              <a:rPr lang="hr-HR" sz="2000" dirty="0">
                <a:effectLst/>
                <a:ea typeface="Calibri" panose="020F0502020204030204" pitchFamily="34" charset="0"/>
                <a:cs typeface="Arial" panose="020B0604020202020204" pitchFamily="34" charset="0"/>
              </a:rPr>
              <a:t> uspostavlja se definiranjem programa, aktivnosti i projekata. Program se sastoji od jedne ili više aktivnosti i projekata, a aktivnost ili projekt pripadaju jednom programu. </a:t>
            </a:r>
          </a:p>
          <a:p>
            <a:pPr algn="just" fontAlgn="base">
              <a:spcAft>
                <a:spcPts val="800"/>
              </a:spcAft>
            </a:pPr>
            <a:r>
              <a:rPr lang="hr-HR" sz="2000" dirty="0">
                <a:effectLst/>
                <a:ea typeface="Calibri" panose="020F0502020204030204" pitchFamily="34" charset="0"/>
                <a:cs typeface="Arial" panose="020B0604020202020204" pitchFamily="34" charset="0"/>
              </a:rPr>
              <a:t>Izvještaj o izvršenju financijskog plana po programskoj klasifikaciji značajan je za praćenje, izvještavanje i vrednovanje projekata i aktivnosti i njihove uspješnosti što se dodatno pojašnjava u obrazloženju financijskog plana. Daje se kroz obrazloženje ciljeva i pokazatelja uspješnosti iz godišnjeg plana rada.</a:t>
            </a:r>
          </a:p>
          <a:p>
            <a:pPr algn="just" fontAlgn="base">
              <a:spcAft>
                <a:spcPts val="800"/>
              </a:spcAft>
            </a:pPr>
            <a:r>
              <a:rPr lang="hr-HR" sz="2000" b="1" dirty="0">
                <a:effectLst/>
                <a:ea typeface="Calibri" panose="020F0502020204030204" pitchFamily="34" charset="0"/>
                <a:cs typeface="Arial" panose="020B0604020202020204" pitchFamily="34" charset="0"/>
              </a:rPr>
              <a:t>U posebnom dijelu financijskog plana treba isplanirati sve ove pozicije po ekonomskoj i programskoj klasifikaciji te izvorima financiranja, a u posebnom dijelu izvještaja o izvršenju financijskog plana provjerava se jesu li rashodi po određenom programu i aktivnosti i dodatno po izvorima financiranja potrošeni više od planiranih. </a:t>
            </a:r>
            <a:endParaRPr lang="hr-HR" sz="2000" dirty="0">
              <a:effectLst/>
              <a:ea typeface="Calibri" panose="020F0502020204030204" pitchFamily="34" charset="0"/>
              <a:cs typeface="Arial" panose="020B0604020202020204" pitchFamily="34" charset="0"/>
            </a:endParaRPr>
          </a:p>
          <a:p>
            <a:endParaRPr lang="hr-HR" dirty="0"/>
          </a:p>
        </p:txBody>
      </p:sp>
    </p:spTree>
    <p:extLst>
      <p:ext uri="{BB962C8B-B14F-4D97-AF65-F5344CB8AC3E}">
        <p14:creationId xmlns:p14="http://schemas.microsoft.com/office/powerpoint/2010/main" val="394440363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chor="ctr">
            <a:normAutofit/>
          </a:bodyPr>
          <a:lstStyle/>
          <a:p>
            <a:r>
              <a:rPr lang="hr-HR" sz="3200" b="1" dirty="0"/>
              <a:t>PROGRAMSKA KLASIFIKACIJA</a:t>
            </a:r>
          </a:p>
        </p:txBody>
      </p:sp>
      <p:graphicFrame>
        <p:nvGraphicFramePr>
          <p:cNvPr id="4" name="Content Placeholder 3">
            <a:extLst>
              <a:ext uri="{FF2B5EF4-FFF2-40B4-BE49-F238E27FC236}">
                <a16:creationId xmlns:a16="http://schemas.microsoft.com/office/drawing/2014/main" id="{492F2FF3-87F2-431C-9639-9A45303A052B}"/>
              </a:ext>
            </a:extLst>
          </p:cNvPr>
          <p:cNvGraphicFramePr>
            <a:graphicFrameLocks noGrp="1"/>
          </p:cNvGraphicFramePr>
          <p:nvPr>
            <p:ph idx="1"/>
          </p:nvPr>
        </p:nvGraphicFramePr>
        <p:xfrm>
          <a:off x="457200" y="1524000"/>
          <a:ext cx="8229600" cy="5104130"/>
        </p:xfrm>
        <a:graphic>
          <a:graphicData uri="http://schemas.openxmlformats.org/drawingml/2006/table">
            <a:tbl>
              <a:tblPr firstRow="1" firstCol="1" bandRow="1"/>
              <a:tblGrid>
                <a:gridCol w="572834">
                  <a:extLst>
                    <a:ext uri="{9D8B030D-6E8A-4147-A177-3AD203B41FA5}">
                      <a16:colId xmlns:a16="http://schemas.microsoft.com/office/drawing/2014/main" val="1953718555"/>
                    </a:ext>
                  </a:extLst>
                </a:gridCol>
                <a:gridCol w="1842994">
                  <a:extLst>
                    <a:ext uri="{9D8B030D-6E8A-4147-A177-3AD203B41FA5}">
                      <a16:colId xmlns:a16="http://schemas.microsoft.com/office/drawing/2014/main" val="1990364121"/>
                    </a:ext>
                  </a:extLst>
                </a:gridCol>
                <a:gridCol w="1111492">
                  <a:extLst>
                    <a:ext uri="{9D8B030D-6E8A-4147-A177-3AD203B41FA5}">
                      <a16:colId xmlns:a16="http://schemas.microsoft.com/office/drawing/2014/main" val="3154247811"/>
                    </a:ext>
                  </a:extLst>
                </a:gridCol>
                <a:gridCol w="1112306">
                  <a:extLst>
                    <a:ext uri="{9D8B030D-6E8A-4147-A177-3AD203B41FA5}">
                      <a16:colId xmlns:a16="http://schemas.microsoft.com/office/drawing/2014/main" val="1177341965"/>
                    </a:ext>
                  </a:extLst>
                </a:gridCol>
                <a:gridCol w="1111492">
                  <a:extLst>
                    <a:ext uri="{9D8B030D-6E8A-4147-A177-3AD203B41FA5}">
                      <a16:colId xmlns:a16="http://schemas.microsoft.com/office/drawing/2014/main" val="2319499890"/>
                    </a:ext>
                  </a:extLst>
                </a:gridCol>
                <a:gridCol w="1112306">
                  <a:extLst>
                    <a:ext uri="{9D8B030D-6E8A-4147-A177-3AD203B41FA5}">
                      <a16:colId xmlns:a16="http://schemas.microsoft.com/office/drawing/2014/main" val="2923961682"/>
                    </a:ext>
                  </a:extLst>
                </a:gridCol>
                <a:gridCol w="1366176">
                  <a:extLst>
                    <a:ext uri="{9D8B030D-6E8A-4147-A177-3AD203B41FA5}">
                      <a16:colId xmlns:a16="http://schemas.microsoft.com/office/drawing/2014/main" val="4187071249"/>
                    </a:ext>
                  </a:extLst>
                </a:gridCol>
              </a:tblGrid>
              <a:tr h="212725">
                <a:tc gridSpan="2">
                  <a:txBody>
                    <a:bodyPr/>
                    <a:lstStyle/>
                    <a:p>
                      <a:pPr>
                        <a:lnSpc>
                          <a:spcPct val="107000"/>
                        </a:lnSpc>
                        <a:spcAft>
                          <a:spcPts val="800"/>
                        </a:spcAft>
                      </a:pPr>
                      <a:r>
                        <a:rPr lang="hr-HR" sz="1300" b="1" dirty="0">
                          <a:effectLst/>
                          <a:latin typeface="+mn-lt"/>
                          <a:ea typeface="Times New Roman" panose="02020603050405020304" pitchFamily="18" charset="0"/>
                          <a:cs typeface="Arial" panose="020B0604020202020204" pitchFamily="34" charset="0"/>
                        </a:rPr>
                        <a:t> </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hMerge="1">
                  <a:txBody>
                    <a:bodyPr/>
                    <a:lstStyle/>
                    <a:p>
                      <a:endParaRPr lang="hr-HR"/>
                    </a:p>
                  </a:txBody>
                  <a:tcPr/>
                </a:tc>
                <a:tc gridSpan="4">
                  <a:txBody>
                    <a:bodyPr/>
                    <a:lstStyle/>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PROGRAM: PROGRAMSKA DJELATN. OSN.ŠKOLE</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hMerge="1">
                  <a:txBody>
                    <a:bodyPr/>
                    <a:lstStyle/>
                    <a:p>
                      <a:endParaRPr lang="hr-HR"/>
                    </a:p>
                  </a:txBody>
                  <a:tcPr/>
                </a:tc>
                <a:tc hMerge="1">
                  <a:txBody>
                    <a:bodyPr/>
                    <a:lstStyle/>
                    <a:p>
                      <a:endParaRPr lang="hr-HR"/>
                    </a:p>
                  </a:txBody>
                  <a:tcPr/>
                </a:tc>
                <a:tc hMerge="1">
                  <a:txBody>
                    <a:bodyPr/>
                    <a:lstStyle/>
                    <a:p>
                      <a:endParaRPr lang="hr-HR"/>
                    </a:p>
                  </a:txBody>
                  <a:tcPr/>
                </a:tc>
                <a:tc>
                  <a:txBody>
                    <a:bodyPr/>
                    <a:lstStyle/>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PROGRAM: OSTALE PROGRAMSKE AKTIVN. OSN.ŠKOLA</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2416961643"/>
                  </a:ext>
                </a:extLst>
              </a:tr>
              <a:tr h="171450">
                <a:tc gridSpan="2">
                  <a:txBody>
                    <a:bodyPr/>
                    <a:lstStyle/>
                    <a:p>
                      <a:pPr>
                        <a:lnSpc>
                          <a:spcPct val="107000"/>
                        </a:lnSpc>
                        <a:spcAft>
                          <a:spcPts val="800"/>
                        </a:spcAft>
                      </a:pPr>
                      <a:r>
                        <a:rPr lang="hr-HR" sz="1300" b="1">
                          <a:effectLst/>
                          <a:latin typeface="+mn-lt"/>
                          <a:ea typeface="Times New Roman" panose="02020603050405020304" pitchFamily="18" charset="0"/>
                          <a:cs typeface="Arial" panose="020B0604020202020204" pitchFamily="34" charset="0"/>
                        </a:rPr>
                        <a:t> </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hMerge="1">
                  <a:txBody>
                    <a:bodyPr/>
                    <a:lstStyle/>
                    <a:p>
                      <a:endParaRPr lang="hr-HR"/>
                    </a:p>
                  </a:txBody>
                  <a:tcPr/>
                </a:tc>
                <a:tc>
                  <a:txBody>
                    <a:bodyPr/>
                    <a:lstStyle/>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A113801 Aktivnost: Program produženog boravka i cjelodnevnog odgojno-obrazovnog rada</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A113814 Aktivnost: Fakultativni predmet Moj grad</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gridSpan="2">
                  <a:txBody>
                    <a:bodyPr/>
                    <a:lstStyle/>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A113821 Aktivnost: Građanski odgoj i obrazovanje</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hMerge="1">
                  <a:txBody>
                    <a:bodyPr/>
                    <a:lstStyle/>
                    <a:p>
                      <a:endParaRPr lang="hr-HR"/>
                    </a:p>
                  </a:txBody>
                  <a:tcPr/>
                </a:tc>
                <a:tc>
                  <a:txBody>
                    <a:bodyPr/>
                    <a:lstStyle/>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A113901</a:t>
                      </a:r>
                      <a:endParaRPr lang="hr-HR" sz="1300" dirty="0">
                        <a:effectLst/>
                        <a:latin typeface="+mn-lt"/>
                        <a:ea typeface="Calibri" panose="020F0502020204030204" pitchFamily="34" charset="0"/>
                        <a:cs typeface="Arial" panose="020B0604020202020204" pitchFamily="34" charset="0"/>
                      </a:endParaRPr>
                    </a:p>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Ostale programske aktivnosti osnovnih škola</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2973210770"/>
                  </a:ext>
                </a:extLst>
              </a:tr>
              <a:tr h="171450">
                <a:tc gridSpan="2">
                  <a:txBody>
                    <a:bodyPr/>
                    <a:lstStyle/>
                    <a:p>
                      <a:pPr>
                        <a:lnSpc>
                          <a:spcPct val="107000"/>
                        </a:lnSpc>
                        <a:spcAft>
                          <a:spcPts val="800"/>
                        </a:spcAft>
                      </a:pPr>
                      <a:r>
                        <a:rPr lang="hr-HR" sz="1300" b="1">
                          <a:effectLst/>
                          <a:latin typeface="+mn-lt"/>
                          <a:ea typeface="Times New Roman" panose="02020603050405020304" pitchFamily="18" charset="0"/>
                          <a:cs typeface="Arial" panose="020B0604020202020204" pitchFamily="34" charset="0"/>
                        </a:rPr>
                        <a:t> </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hr-HR"/>
                    </a:p>
                  </a:txBody>
                  <a:tcPr/>
                </a:tc>
                <a:tc>
                  <a:txBody>
                    <a:bodyPr/>
                    <a:lstStyle/>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1100</a:t>
                      </a:r>
                      <a:endParaRPr lang="hr-HR" sz="1300" dirty="0">
                        <a:effectLst/>
                        <a:latin typeface="+mn-lt"/>
                        <a:ea typeface="Calibri" panose="020F0502020204030204" pitchFamily="34" charset="0"/>
                        <a:cs typeface="Arial" panose="020B0604020202020204" pitchFamily="34" charset="0"/>
                      </a:endParaRPr>
                    </a:p>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OPĆI PRIHODI</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1100</a:t>
                      </a:r>
                      <a:endParaRPr lang="hr-HR" sz="1300" dirty="0">
                        <a:effectLst/>
                        <a:latin typeface="+mn-lt"/>
                        <a:ea typeface="Calibri" panose="020F0502020204030204" pitchFamily="34" charset="0"/>
                        <a:cs typeface="Arial" panose="020B0604020202020204" pitchFamily="34" charset="0"/>
                      </a:endParaRPr>
                    </a:p>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OPĆI PRIHODI</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1100</a:t>
                      </a:r>
                      <a:endParaRPr lang="hr-HR" sz="1300" dirty="0">
                        <a:effectLst/>
                        <a:latin typeface="+mn-lt"/>
                        <a:ea typeface="Calibri" panose="020F0502020204030204" pitchFamily="34" charset="0"/>
                        <a:cs typeface="Arial" panose="020B0604020202020204" pitchFamily="34" charset="0"/>
                      </a:endParaRPr>
                    </a:p>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OPĆI PRIHODI</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5710 </a:t>
                      </a:r>
                      <a:endParaRPr lang="hr-HR" sz="1300" dirty="0">
                        <a:effectLst/>
                        <a:latin typeface="+mn-lt"/>
                        <a:ea typeface="Calibri" panose="020F0502020204030204" pitchFamily="34" charset="0"/>
                        <a:cs typeface="Arial" panose="020B0604020202020204" pitchFamily="34" charset="0"/>
                      </a:endParaRPr>
                    </a:p>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POMOĆI IZ DP</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3100 </a:t>
                      </a:r>
                      <a:endParaRPr lang="hr-HR" sz="1300" dirty="0">
                        <a:effectLst/>
                        <a:latin typeface="+mn-lt"/>
                        <a:ea typeface="Calibri" panose="020F0502020204030204" pitchFamily="34" charset="0"/>
                        <a:cs typeface="Arial" panose="020B0604020202020204" pitchFamily="34" charset="0"/>
                      </a:endParaRPr>
                    </a:p>
                    <a:p>
                      <a:pPr algn="ct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VLASTITI PRIHODI</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586691591"/>
                  </a:ext>
                </a:extLst>
              </a:tr>
              <a:tr h="171450">
                <a:tc>
                  <a:txBody>
                    <a:bodyPr/>
                    <a:lstStyle/>
                    <a:p>
                      <a:pP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3</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RASHODI POSLOVANJA</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271.000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24.000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24.150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5.191.000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15.000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779312413"/>
                  </a:ext>
                </a:extLst>
              </a:tr>
              <a:tr h="171450">
                <a:tc>
                  <a:txBody>
                    <a:bodyPr/>
                    <a:lstStyle/>
                    <a:p>
                      <a:pPr>
                        <a:lnSpc>
                          <a:spcPct val="107000"/>
                        </a:lnSpc>
                        <a:spcAft>
                          <a:spcPts val="800"/>
                        </a:spcAft>
                      </a:pPr>
                      <a:r>
                        <a:rPr lang="hr-HR" sz="1300" b="1">
                          <a:solidFill>
                            <a:srgbClr val="000000"/>
                          </a:solidFill>
                          <a:effectLst/>
                          <a:latin typeface="+mn-lt"/>
                          <a:ea typeface="Times New Roman" panose="02020603050405020304" pitchFamily="18" charset="0"/>
                          <a:cs typeface="Arial" panose="020B0604020202020204" pitchFamily="34" charset="0"/>
                        </a:rPr>
                        <a:t>31</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nSpc>
                          <a:spcPct val="107000"/>
                        </a:lnSpc>
                        <a:spcAft>
                          <a:spcPts val="800"/>
                        </a:spcAft>
                      </a:pPr>
                      <a:r>
                        <a:rPr lang="hr-HR" sz="1300" b="1">
                          <a:solidFill>
                            <a:srgbClr val="000000"/>
                          </a:solidFill>
                          <a:effectLst/>
                          <a:latin typeface="+mn-lt"/>
                          <a:ea typeface="Times New Roman" panose="02020603050405020304" pitchFamily="18" charset="0"/>
                          <a:cs typeface="Arial" panose="020B0604020202020204" pitchFamily="34" charset="0"/>
                        </a:rPr>
                        <a:t>RASHODI ZA ZAPOSLENE</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a:lnSpc>
                          <a:spcPct val="107000"/>
                        </a:lnSpc>
                        <a:spcAft>
                          <a:spcPts val="800"/>
                        </a:spcAft>
                      </a:pPr>
                      <a:r>
                        <a:rPr lang="hr-HR" sz="1300" b="1">
                          <a:solidFill>
                            <a:srgbClr val="000000"/>
                          </a:solidFill>
                          <a:effectLst/>
                          <a:latin typeface="+mn-lt"/>
                          <a:ea typeface="Times New Roman" panose="02020603050405020304" pitchFamily="18" charset="0"/>
                          <a:cs typeface="Arial" panose="020B0604020202020204" pitchFamily="34" charset="0"/>
                        </a:rPr>
                        <a:t>271.000</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a:lnSpc>
                          <a:spcPct val="107000"/>
                        </a:lnSpc>
                        <a:spcAft>
                          <a:spcPts val="800"/>
                        </a:spcAft>
                      </a:pPr>
                      <a:r>
                        <a:rPr lang="hr-HR" sz="1300" b="1">
                          <a:solidFill>
                            <a:srgbClr val="000000"/>
                          </a:solidFill>
                          <a:effectLst/>
                          <a:latin typeface="+mn-lt"/>
                          <a:ea typeface="Times New Roman" panose="02020603050405020304" pitchFamily="18" charset="0"/>
                          <a:cs typeface="Arial" panose="020B0604020202020204" pitchFamily="34" charset="0"/>
                        </a:rPr>
                        <a:t>24.000</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a:lnSpc>
                          <a:spcPct val="107000"/>
                        </a:lnSpc>
                        <a:spcAft>
                          <a:spcPts val="800"/>
                        </a:spcAft>
                      </a:pPr>
                      <a:r>
                        <a:rPr lang="hr-HR" sz="1300" b="1">
                          <a:solidFill>
                            <a:srgbClr val="000000"/>
                          </a:solidFill>
                          <a:effectLst/>
                          <a:latin typeface="+mn-lt"/>
                          <a:ea typeface="Times New Roman" panose="02020603050405020304" pitchFamily="18" charset="0"/>
                          <a:cs typeface="Arial" panose="020B0604020202020204" pitchFamily="34" charset="0"/>
                        </a:rPr>
                        <a:t>24.150</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a:lnSpc>
                          <a:spcPct val="107000"/>
                        </a:lnSpc>
                        <a:spcAft>
                          <a:spcPts val="800"/>
                        </a:spcAft>
                      </a:pPr>
                      <a:r>
                        <a:rPr lang="hr-HR" sz="1300" b="1">
                          <a:solidFill>
                            <a:srgbClr val="000000"/>
                          </a:solidFill>
                          <a:effectLst/>
                          <a:latin typeface="+mn-lt"/>
                          <a:ea typeface="Times New Roman" panose="02020603050405020304" pitchFamily="18" charset="0"/>
                          <a:cs typeface="Arial" panose="020B0604020202020204" pitchFamily="34" charset="0"/>
                        </a:rPr>
                        <a:t>5.191.000</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15.000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724973057"/>
                  </a:ext>
                </a:extLst>
              </a:tr>
              <a:tr h="161925">
                <a:tc>
                  <a:txBody>
                    <a:bodyPr/>
                    <a:lstStyle/>
                    <a:p>
                      <a:pP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311</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Plaće (Bruto)</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206.000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20.600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20.700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4.456.000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12.500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345610317"/>
                  </a:ext>
                </a:extLst>
              </a:tr>
              <a:tr h="161925">
                <a:tc>
                  <a:txBody>
                    <a:bodyPr/>
                    <a:lstStyle/>
                    <a:p>
                      <a:pPr>
                        <a:lnSpc>
                          <a:spcPct val="107000"/>
                        </a:lnSpc>
                        <a:spcAft>
                          <a:spcPts val="800"/>
                        </a:spcAft>
                      </a:pPr>
                      <a:r>
                        <a:rPr lang="hr-HR" sz="1300">
                          <a:effectLst/>
                          <a:latin typeface="+mn-lt"/>
                          <a:ea typeface="Times New Roman" panose="02020603050405020304" pitchFamily="18" charset="0"/>
                          <a:cs typeface="Arial" panose="020B0604020202020204" pitchFamily="34" charset="0"/>
                        </a:rPr>
                        <a:t>3111</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300">
                          <a:effectLst/>
                          <a:latin typeface="+mn-lt"/>
                          <a:ea typeface="Times New Roman" panose="02020603050405020304" pitchFamily="18" charset="0"/>
                          <a:cs typeface="Arial" panose="020B0604020202020204" pitchFamily="34" charset="0"/>
                        </a:rPr>
                        <a:t>Plaće za redovan rad</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300">
                          <a:effectLst/>
                          <a:latin typeface="+mn-lt"/>
                          <a:ea typeface="Times New Roman" panose="02020603050405020304" pitchFamily="18" charset="0"/>
                          <a:cs typeface="Arial" panose="020B0604020202020204" pitchFamily="34" charset="0"/>
                        </a:rPr>
                        <a:t>206.000</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300">
                          <a:effectLst/>
                          <a:latin typeface="+mn-lt"/>
                          <a:ea typeface="Times New Roman" panose="02020603050405020304" pitchFamily="18" charset="0"/>
                          <a:cs typeface="Arial" panose="020B0604020202020204" pitchFamily="34" charset="0"/>
                        </a:rPr>
                        <a:t>20.600</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300">
                          <a:effectLst/>
                          <a:latin typeface="+mn-lt"/>
                          <a:ea typeface="Times New Roman" panose="02020603050405020304" pitchFamily="18" charset="0"/>
                          <a:cs typeface="Arial" panose="020B0604020202020204" pitchFamily="34" charset="0"/>
                        </a:rPr>
                        <a:t>20.700</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300">
                          <a:effectLst/>
                          <a:latin typeface="+mn-lt"/>
                          <a:ea typeface="Times New Roman" panose="02020603050405020304" pitchFamily="18" charset="0"/>
                          <a:cs typeface="Arial" panose="020B0604020202020204" pitchFamily="34" charset="0"/>
                        </a:rPr>
                        <a:t>4.456.000</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300" dirty="0">
                          <a:effectLst/>
                          <a:latin typeface="+mn-lt"/>
                          <a:ea typeface="Times New Roman" panose="02020603050405020304" pitchFamily="18" charset="0"/>
                          <a:cs typeface="Arial" panose="020B0604020202020204" pitchFamily="34" charset="0"/>
                        </a:rPr>
                        <a:t>12.500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524448365"/>
                  </a:ext>
                </a:extLst>
              </a:tr>
              <a:tr h="161925">
                <a:tc>
                  <a:txBody>
                    <a:bodyPr/>
                    <a:lstStyle/>
                    <a:p>
                      <a:pP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313</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Doprinosi na plaće </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65.000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3.400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3.450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735.000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r">
                        <a:lnSpc>
                          <a:spcPct val="107000"/>
                        </a:lnSpc>
                        <a:spcAft>
                          <a:spcPts val="800"/>
                        </a:spcAft>
                      </a:pPr>
                      <a:r>
                        <a:rPr lang="hr-HR" sz="1300" b="1" dirty="0">
                          <a:solidFill>
                            <a:srgbClr val="000000"/>
                          </a:solidFill>
                          <a:effectLst/>
                          <a:latin typeface="+mn-lt"/>
                          <a:ea typeface="Times New Roman" panose="02020603050405020304" pitchFamily="18" charset="0"/>
                          <a:cs typeface="Arial" panose="020B0604020202020204" pitchFamily="34" charset="0"/>
                        </a:rPr>
                        <a:t>2.500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228980634"/>
                  </a:ext>
                </a:extLst>
              </a:tr>
              <a:tr h="171450">
                <a:tc>
                  <a:txBody>
                    <a:bodyPr/>
                    <a:lstStyle/>
                    <a:p>
                      <a:pPr>
                        <a:lnSpc>
                          <a:spcPct val="107000"/>
                        </a:lnSpc>
                        <a:spcAft>
                          <a:spcPts val="800"/>
                        </a:spcAft>
                      </a:pPr>
                      <a:r>
                        <a:rPr lang="hr-HR" sz="1300">
                          <a:effectLst/>
                          <a:latin typeface="+mn-lt"/>
                          <a:ea typeface="Times New Roman" panose="02020603050405020304" pitchFamily="18" charset="0"/>
                          <a:cs typeface="Arial" panose="020B0604020202020204" pitchFamily="34" charset="0"/>
                        </a:rPr>
                        <a:t>3132</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300">
                          <a:effectLst/>
                          <a:latin typeface="+mn-lt"/>
                          <a:ea typeface="Times New Roman" panose="02020603050405020304" pitchFamily="18" charset="0"/>
                          <a:cs typeface="Arial" panose="020B0604020202020204" pitchFamily="34" charset="0"/>
                        </a:rPr>
                        <a:t>Dop.za obv. zdravstv. osig.</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300">
                          <a:effectLst/>
                          <a:latin typeface="+mn-lt"/>
                          <a:ea typeface="Times New Roman" panose="02020603050405020304" pitchFamily="18" charset="0"/>
                          <a:cs typeface="Arial" panose="020B0604020202020204" pitchFamily="34" charset="0"/>
                        </a:rPr>
                        <a:t>65.000</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300">
                          <a:effectLst/>
                          <a:latin typeface="+mn-lt"/>
                          <a:ea typeface="Times New Roman" panose="02020603050405020304" pitchFamily="18" charset="0"/>
                          <a:cs typeface="Arial" panose="020B0604020202020204" pitchFamily="34" charset="0"/>
                        </a:rPr>
                        <a:t>3.400</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300">
                          <a:effectLst/>
                          <a:latin typeface="+mn-lt"/>
                          <a:ea typeface="Times New Roman" panose="02020603050405020304" pitchFamily="18" charset="0"/>
                          <a:cs typeface="Arial" panose="020B0604020202020204" pitchFamily="34" charset="0"/>
                        </a:rPr>
                        <a:t>3.450</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300">
                          <a:effectLst/>
                          <a:latin typeface="+mn-lt"/>
                          <a:ea typeface="Times New Roman" panose="02020603050405020304" pitchFamily="18" charset="0"/>
                          <a:cs typeface="Arial" panose="020B0604020202020204" pitchFamily="34" charset="0"/>
                        </a:rPr>
                        <a:t>735.000</a:t>
                      </a:r>
                      <a:endParaRPr lang="hr-HR" sz="130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300" dirty="0">
                          <a:effectLst/>
                          <a:latin typeface="+mn-lt"/>
                          <a:ea typeface="Times New Roman" panose="02020603050405020304" pitchFamily="18" charset="0"/>
                          <a:cs typeface="Arial" panose="020B0604020202020204" pitchFamily="34" charset="0"/>
                        </a:rPr>
                        <a:t>2.500</a:t>
                      </a:r>
                      <a:endParaRPr lang="hr-HR" sz="1300" dirty="0">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0658757"/>
                  </a:ext>
                </a:extLst>
              </a:tr>
            </a:tbl>
          </a:graphicData>
        </a:graphic>
      </p:graphicFrame>
    </p:spTree>
    <p:extLst>
      <p:ext uri="{BB962C8B-B14F-4D97-AF65-F5344CB8AC3E}">
        <p14:creationId xmlns:p14="http://schemas.microsoft.com/office/powerpoint/2010/main" val="28107639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C804F-8216-422B-A867-43CA20943EF4}"/>
              </a:ext>
            </a:extLst>
          </p:cNvPr>
          <p:cNvSpPr>
            <a:spLocks noGrp="1"/>
          </p:cNvSpPr>
          <p:nvPr>
            <p:ph type="title"/>
          </p:nvPr>
        </p:nvSpPr>
        <p:spPr/>
        <p:txBody>
          <a:bodyPr>
            <a:normAutofit/>
          </a:bodyPr>
          <a:lstStyle/>
          <a:p>
            <a:r>
              <a:rPr lang="hr-HR" sz="3200" b="1" dirty="0"/>
              <a:t>IZ PRAVILNIKA O IZVRŠENJU</a:t>
            </a:r>
          </a:p>
        </p:txBody>
      </p:sp>
      <p:sp>
        <p:nvSpPr>
          <p:cNvPr id="3" name="Content Placeholder 2">
            <a:extLst>
              <a:ext uri="{FF2B5EF4-FFF2-40B4-BE49-F238E27FC236}">
                <a16:creationId xmlns:a16="http://schemas.microsoft.com/office/drawing/2014/main" id="{3B6FDCBF-E9AF-416D-895C-16E7B545AD5E}"/>
              </a:ext>
            </a:extLst>
          </p:cNvPr>
          <p:cNvSpPr>
            <a:spLocks noGrp="1"/>
          </p:cNvSpPr>
          <p:nvPr>
            <p:ph idx="1"/>
          </p:nvPr>
        </p:nvSpPr>
        <p:spPr/>
        <p:txBody>
          <a:bodyPr>
            <a:normAutofit/>
          </a:bodyPr>
          <a:lstStyle/>
          <a:p>
            <a:pPr indent="0" algn="just">
              <a:lnSpc>
                <a:spcPct val="105000"/>
              </a:lnSpc>
              <a:spcBef>
                <a:spcPts val="500"/>
              </a:spcBef>
              <a:spcAft>
                <a:spcPts val="500"/>
              </a:spcAft>
              <a:buNone/>
            </a:pPr>
            <a:r>
              <a:rPr lang="hr-HR" sz="2000" spc="30" dirty="0">
                <a:effectLst/>
                <a:ea typeface="Times New Roman" panose="02020603050405020304" pitchFamily="18" charset="0"/>
                <a:cs typeface="Arial" panose="020B0604020202020204" pitchFamily="34" charset="0"/>
              </a:rPr>
              <a:t>Izvršenje po programskoj klasifikaciji (programi, aktivnosti i projekti) iskazuje se u tablici sljedećeg sadržaja:</a:t>
            </a:r>
          </a:p>
          <a:p>
            <a:pPr marL="450215" indent="0">
              <a:spcBef>
                <a:spcPts val="300"/>
              </a:spcBef>
              <a:spcAft>
                <a:spcPts val="300"/>
              </a:spcAft>
              <a:buNone/>
              <a:tabLst>
                <a:tab pos="540385" algn="l"/>
              </a:tabLst>
            </a:pPr>
            <a:r>
              <a:rPr lang="hr-HR" sz="2000" spc="30" dirty="0">
                <a:effectLst/>
                <a:ea typeface="Times New Roman" panose="02020603050405020304" pitchFamily="18" charset="0"/>
                <a:cs typeface="Arial" panose="020B0604020202020204" pitchFamily="34" charset="0"/>
              </a:rPr>
              <a:t>– stupac 1: brojčana oznaka i naziv razdjela, glave, izvora financiranja, glavnog programa, programa, aktivnosti i projekta te računa ekonomske klasifikacije na razini podskupine i odjeljka,</a:t>
            </a:r>
          </a:p>
          <a:p>
            <a:pPr marL="450215" indent="0">
              <a:spcBef>
                <a:spcPts val="300"/>
              </a:spcBef>
              <a:spcAft>
                <a:spcPts val="300"/>
              </a:spcAft>
              <a:buNone/>
              <a:tabLst>
                <a:tab pos="540385" algn="l"/>
              </a:tabLst>
            </a:pPr>
            <a:r>
              <a:rPr lang="hr-HR" sz="2000" spc="30" dirty="0">
                <a:effectLst/>
                <a:ea typeface="Times New Roman" panose="02020603050405020304" pitchFamily="18" charset="0"/>
                <a:cs typeface="Arial" panose="020B0604020202020204" pitchFamily="34" charset="0"/>
              </a:rPr>
              <a:t>– stupac 2</a:t>
            </a:r>
            <a:r>
              <a:rPr lang="hr-HR" sz="2000" b="1" spc="30" dirty="0">
                <a:effectLst/>
                <a:ea typeface="Times New Roman" panose="02020603050405020304" pitchFamily="18" charset="0"/>
                <a:cs typeface="Arial" panose="020B0604020202020204" pitchFamily="34" charset="0"/>
              </a:rPr>
              <a:t>: izvorni plan za proračunsku godinu</a:t>
            </a:r>
            <a:r>
              <a:rPr lang="hr-HR" sz="2000" spc="30" dirty="0">
                <a:effectLst/>
                <a:ea typeface="Times New Roman" panose="02020603050405020304" pitchFamily="18" charset="0"/>
                <a:cs typeface="Arial" panose="020B0604020202020204" pitchFamily="34" charset="0"/>
              </a:rPr>
              <a:t>,</a:t>
            </a:r>
          </a:p>
          <a:p>
            <a:pPr marL="450215" indent="0">
              <a:spcBef>
                <a:spcPts val="300"/>
              </a:spcBef>
              <a:spcAft>
                <a:spcPts val="300"/>
              </a:spcAft>
              <a:buNone/>
              <a:tabLst>
                <a:tab pos="540385" algn="l"/>
              </a:tabLst>
            </a:pPr>
            <a:r>
              <a:rPr lang="hr-HR" sz="2000" spc="30" dirty="0">
                <a:effectLst/>
                <a:ea typeface="Times New Roman" panose="02020603050405020304" pitchFamily="18" charset="0"/>
                <a:cs typeface="Arial" panose="020B0604020202020204" pitchFamily="34" charset="0"/>
              </a:rPr>
              <a:t>– stupac 3: tekući plan za proračunsku godinu,</a:t>
            </a:r>
          </a:p>
          <a:p>
            <a:pPr marL="450215" indent="0">
              <a:spcBef>
                <a:spcPts val="300"/>
              </a:spcBef>
              <a:spcAft>
                <a:spcPts val="300"/>
              </a:spcAft>
              <a:buNone/>
              <a:tabLst>
                <a:tab pos="540385" algn="l"/>
              </a:tabLst>
            </a:pPr>
            <a:r>
              <a:rPr lang="hr-HR" sz="2000" spc="30" dirty="0">
                <a:effectLst/>
                <a:ea typeface="Times New Roman" panose="02020603050405020304" pitchFamily="18" charset="0"/>
                <a:cs typeface="Arial" panose="020B0604020202020204" pitchFamily="34" charset="0"/>
              </a:rPr>
              <a:t>– stupac 4: </a:t>
            </a:r>
            <a:r>
              <a:rPr lang="hr-HR" sz="2000" b="1" spc="30" dirty="0">
                <a:effectLst/>
                <a:ea typeface="Times New Roman" panose="02020603050405020304" pitchFamily="18" charset="0"/>
                <a:cs typeface="Arial" panose="020B0604020202020204" pitchFamily="34" charset="0"/>
              </a:rPr>
              <a:t>izvršenje za izvještajno razdoblje</a:t>
            </a:r>
            <a:r>
              <a:rPr lang="hr-HR" sz="2000" spc="30" dirty="0">
                <a:effectLst/>
                <a:ea typeface="Times New Roman" panose="02020603050405020304" pitchFamily="18" charset="0"/>
                <a:cs typeface="Arial" panose="020B0604020202020204" pitchFamily="34" charset="0"/>
              </a:rPr>
              <a:t>,</a:t>
            </a:r>
          </a:p>
          <a:p>
            <a:pPr marL="450215" indent="0">
              <a:spcBef>
                <a:spcPts val="300"/>
              </a:spcBef>
              <a:spcAft>
                <a:spcPts val="300"/>
              </a:spcAft>
              <a:buNone/>
              <a:tabLst>
                <a:tab pos="540385" algn="l"/>
              </a:tabLst>
            </a:pPr>
            <a:r>
              <a:rPr lang="hr-HR" sz="2000" spc="30" dirty="0">
                <a:effectLst/>
                <a:ea typeface="Times New Roman" panose="02020603050405020304" pitchFamily="18" charset="0"/>
                <a:cs typeface="Arial" panose="020B0604020202020204" pitchFamily="34" charset="0"/>
              </a:rPr>
              <a:t>– stupac 5: </a:t>
            </a:r>
            <a:r>
              <a:rPr lang="hr-HR" sz="2000" b="1" spc="30" dirty="0">
                <a:effectLst/>
                <a:ea typeface="Times New Roman" panose="02020603050405020304" pitchFamily="18" charset="0"/>
                <a:cs typeface="Arial" panose="020B0604020202020204" pitchFamily="34" charset="0"/>
              </a:rPr>
              <a:t>indeks izvršenja </a:t>
            </a:r>
            <a:r>
              <a:rPr lang="hr-HR" sz="2000" spc="30" dirty="0">
                <a:effectLst/>
                <a:ea typeface="Times New Roman" panose="02020603050405020304" pitchFamily="18" charset="0"/>
                <a:cs typeface="Arial" panose="020B0604020202020204" pitchFamily="34" charset="0"/>
              </a:rPr>
              <a:t>za izvještajno razdoblje u odnosu na tekući plan za proračunsku godinu.</a:t>
            </a:r>
          </a:p>
          <a:p>
            <a:r>
              <a:rPr lang="hr-HR" sz="2000" dirty="0">
                <a:effectLst/>
                <a:ea typeface="Times New Roman" panose="02020603050405020304" pitchFamily="18" charset="0"/>
                <a:cs typeface="Times New Roman" panose="02020603050405020304" pitchFamily="18" charset="0"/>
              </a:rPr>
              <a:t>U tablici Izvršenja po programskoj klasifikaciji izvori financiranja iskazuju se u okviru svake aktivnosti i projekta.</a:t>
            </a:r>
            <a:endParaRPr lang="hr-HR" sz="2000" dirty="0"/>
          </a:p>
        </p:txBody>
      </p:sp>
    </p:spTree>
    <p:extLst>
      <p:ext uri="{BB962C8B-B14F-4D97-AF65-F5344CB8AC3E}">
        <p14:creationId xmlns:p14="http://schemas.microsoft.com/office/powerpoint/2010/main" val="12621328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33D8F-FA88-48C3-BC7D-9547DCB90711}"/>
              </a:ext>
            </a:extLst>
          </p:cNvPr>
          <p:cNvSpPr>
            <a:spLocks noGrp="1"/>
          </p:cNvSpPr>
          <p:nvPr>
            <p:ph type="title"/>
          </p:nvPr>
        </p:nvSpPr>
        <p:spPr/>
        <p:txBody>
          <a:bodyPr/>
          <a:lstStyle/>
          <a:p>
            <a:endParaRPr lang="hr-HR"/>
          </a:p>
        </p:txBody>
      </p:sp>
      <p:graphicFrame>
        <p:nvGraphicFramePr>
          <p:cNvPr id="5" name="Content Placeholder 4">
            <a:extLst>
              <a:ext uri="{FF2B5EF4-FFF2-40B4-BE49-F238E27FC236}">
                <a16:creationId xmlns:a16="http://schemas.microsoft.com/office/drawing/2014/main" id="{327E5DB9-C322-4A62-98FC-F75D0E7807B2}"/>
              </a:ext>
            </a:extLst>
          </p:cNvPr>
          <p:cNvGraphicFramePr>
            <a:graphicFrameLocks noGrp="1"/>
          </p:cNvGraphicFramePr>
          <p:nvPr>
            <p:ph idx="1"/>
            <p:extLst>
              <p:ext uri="{D42A27DB-BD31-4B8C-83A1-F6EECF244321}">
                <p14:modId xmlns:p14="http://schemas.microsoft.com/office/powerpoint/2010/main" val="848557573"/>
              </p:ext>
            </p:extLst>
          </p:nvPr>
        </p:nvGraphicFramePr>
        <p:xfrm>
          <a:off x="683568" y="332656"/>
          <a:ext cx="7347411" cy="6234735"/>
        </p:xfrm>
        <a:graphic>
          <a:graphicData uri="http://schemas.openxmlformats.org/drawingml/2006/table">
            <a:tbl>
              <a:tblPr firstRow="1" firstCol="1" bandRow="1"/>
              <a:tblGrid>
                <a:gridCol w="658416">
                  <a:extLst>
                    <a:ext uri="{9D8B030D-6E8A-4147-A177-3AD203B41FA5}">
                      <a16:colId xmlns:a16="http://schemas.microsoft.com/office/drawing/2014/main" val="3502256050"/>
                    </a:ext>
                  </a:extLst>
                </a:gridCol>
                <a:gridCol w="2905341">
                  <a:extLst>
                    <a:ext uri="{9D8B030D-6E8A-4147-A177-3AD203B41FA5}">
                      <a16:colId xmlns:a16="http://schemas.microsoft.com/office/drawing/2014/main" val="3683052486"/>
                    </a:ext>
                  </a:extLst>
                </a:gridCol>
                <a:gridCol w="1116763">
                  <a:extLst>
                    <a:ext uri="{9D8B030D-6E8A-4147-A177-3AD203B41FA5}">
                      <a16:colId xmlns:a16="http://schemas.microsoft.com/office/drawing/2014/main" val="2318968639"/>
                    </a:ext>
                  </a:extLst>
                </a:gridCol>
                <a:gridCol w="1186521">
                  <a:extLst>
                    <a:ext uri="{9D8B030D-6E8A-4147-A177-3AD203B41FA5}">
                      <a16:colId xmlns:a16="http://schemas.microsoft.com/office/drawing/2014/main" val="4276201460"/>
                    </a:ext>
                  </a:extLst>
                </a:gridCol>
                <a:gridCol w="720080">
                  <a:extLst>
                    <a:ext uri="{9D8B030D-6E8A-4147-A177-3AD203B41FA5}">
                      <a16:colId xmlns:a16="http://schemas.microsoft.com/office/drawing/2014/main" val="3757691997"/>
                    </a:ext>
                  </a:extLst>
                </a:gridCol>
                <a:gridCol w="760290">
                  <a:extLst>
                    <a:ext uri="{9D8B030D-6E8A-4147-A177-3AD203B41FA5}">
                      <a16:colId xmlns:a16="http://schemas.microsoft.com/office/drawing/2014/main" val="2713219707"/>
                    </a:ext>
                  </a:extLst>
                </a:gridCol>
              </a:tblGrid>
              <a:tr h="181855">
                <a:tc rowSpan="2">
                  <a:txBody>
                    <a:bodyPr/>
                    <a:lstStyle/>
                    <a:p>
                      <a:pPr algn="ctr">
                        <a:lnSpc>
                          <a:spcPct val="107000"/>
                        </a:lnSpc>
                        <a:spcAft>
                          <a:spcPts val="800"/>
                        </a:spcAft>
                      </a:pPr>
                      <a:r>
                        <a:rPr lang="hr-HR" sz="1100" b="1" dirty="0">
                          <a:effectLst/>
                          <a:latin typeface="+mn-lt"/>
                          <a:ea typeface="Calibri" panose="020F0502020204030204" pitchFamily="34" charset="0"/>
                          <a:cs typeface="Arial" panose="020B0604020202020204" pitchFamily="34" charset="0"/>
                        </a:rPr>
                        <a:t>Brojčana oznaka/ račun</a:t>
                      </a: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rowSpan="2">
                  <a:txBody>
                    <a:bodyPr/>
                    <a:lstStyle/>
                    <a:p>
                      <a:pPr algn="ctr">
                        <a:lnSpc>
                          <a:spcPct val="107000"/>
                        </a:lnSpc>
                        <a:spcAft>
                          <a:spcPts val="800"/>
                        </a:spcAft>
                      </a:pPr>
                      <a:r>
                        <a:rPr lang="hr-HR" sz="1100" b="1" dirty="0">
                          <a:effectLst/>
                          <a:latin typeface="+mn-lt"/>
                          <a:ea typeface="Times New Roman" panose="02020603050405020304" pitchFamily="18" charset="0"/>
                          <a:cs typeface="Arial" panose="020B0604020202020204" pitchFamily="34" charset="0"/>
                        </a:rPr>
                        <a:t>Naziv programa, aktivnosti, projekta, izvora financiranja te računa ekonomske klasifikacije</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rowSpan="2">
                  <a:txBody>
                    <a:bodyPr/>
                    <a:lstStyle/>
                    <a:p>
                      <a:pPr algn="ct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Izvorni plan 2022.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rowSpan="2">
                  <a:txBody>
                    <a:bodyPr/>
                    <a:lstStyle/>
                    <a:p>
                      <a:pPr algn="ctr">
                        <a:lnSpc>
                          <a:spcPct val="107000"/>
                        </a:lnSpc>
                        <a:spcAft>
                          <a:spcPts val="800"/>
                        </a:spcAft>
                      </a:pPr>
                      <a:r>
                        <a:rPr lang="hr-HR" sz="1100" b="1" dirty="0">
                          <a:effectLst/>
                          <a:latin typeface="+mn-lt"/>
                          <a:ea typeface="Calibri" panose="020F0502020204030204" pitchFamily="34" charset="0"/>
                          <a:cs typeface="Arial" panose="020B0604020202020204" pitchFamily="34" charset="0"/>
                        </a:rPr>
                        <a:t>Izvršenje za 2022.</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rowSpan="2">
                  <a:txBody>
                    <a:bodyPr/>
                    <a:lstStyle/>
                    <a:p>
                      <a:pPr algn="ctr">
                        <a:lnSpc>
                          <a:spcPct val="107000"/>
                        </a:lnSpc>
                        <a:spcAft>
                          <a:spcPts val="800"/>
                        </a:spcAft>
                      </a:pPr>
                      <a:r>
                        <a:rPr lang="hr-HR" sz="1100" b="1" dirty="0">
                          <a:effectLst/>
                          <a:latin typeface="+mn-lt"/>
                          <a:ea typeface="Calibri" panose="020F0502020204030204" pitchFamily="34" charset="0"/>
                          <a:cs typeface="Arial" panose="020B0604020202020204" pitchFamily="34" charset="0"/>
                        </a:rPr>
                        <a:t>Indeks</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nSpc>
                          <a:spcPct val="107000"/>
                        </a:lnSpc>
                        <a:spcAft>
                          <a:spcPts val="800"/>
                        </a:spcAft>
                      </a:pPr>
                      <a:r>
                        <a:rPr lang="hr-HR" sz="600">
                          <a:effectLst/>
                          <a:latin typeface="Calibri" panose="020F0502020204030204" pitchFamily="34" charset="0"/>
                          <a:ea typeface="Calibri" panose="020F0502020204030204" pitchFamily="34" charset="0"/>
                          <a:cs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4083202948"/>
                  </a:ext>
                </a:extLst>
              </a:tr>
              <a:tr h="395030">
                <a:tc vMerge="1">
                  <a:txBody>
                    <a:bodyPr/>
                    <a:lstStyle/>
                    <a:p>
                      <a:endParaRPr lang="hr-HR"/>
                    </a:p>
                  </a:txBody>
                  <a:tcPr/>
                </a:tc>
                <a:tc vMerge="1">
                  <a:txBody>
                    <a:bodyPr/>
                    <a:lstStyle/>
                    <a:p>
                      <a:endParaRPr lang="hr-HR"/>
                    </a:p>
                  </a:txBody>
                  <a:tcPr/>
                </a:tc>
                <a:tc vMerge="1">
                  <a:txBody>
                    <a:bodyPr/>
                    <a:lstStyle/>
                    <a:p>
                      <a:endParaRPr lang="hr-HR"/>
                    </a:p>
                  </a:txBody>
                  <a:tcPr/>
                </a:tc>
                <a:tc vMerge="1">
                  <a:txBody>
                    <a:bodyPr/>
                    <a:lstStyle/>
                    <a:p>
                      <a:endParaRPr lang="hr-HR"/>
                    </a:p>
                  </a:txBody>
                  <a:tcPr/>
                </a:tc>
                <a:tc vMerge="1">
                  <a:txBody>
                    <a:bodyPr/>
                    <a:lstStyle/>
                    <a:p>
                      <a:endParaRPr lang="hr-HR"/>
                    </a:p>
                  </a:txBody>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648916170"/>
                  </a:ext>
                </a:extLst>
              </a:tr>
              <a:tr h="109113">
                <a:tc gridSpan="3">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GLAVNI PROGRAM: PROGRAMSKA DJELATN. OSN.ŠKOLE</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hMerge="1">
                  <a:txBody>
                    <a:bodyPr/>
                    <a:lstStyle/>
                    <a:p>
                      <a:endParaRPr lang="hr-HR"/>
                    </a:p>
                  </a:txBody>
                  <a:tcPr/>
                </a:tc>
                <a:tc hMerge="1">
                  <a:txBody>
                    <a:bodyPr/>
                    <a:lstStyle/>
                    <a:p>
                      <a:endParaRPr lang="hr-HR"/>
                    </a:p>
                  </a:txBody>
                  <a:tcPr>
                    <a:lnL w="12700" cmpd="sng">
                      <a:noFill/>
                      <a:prstDash val="solid"/>
                    </a:lnL>
                    <a:lnT w="12700" cap="flat" cmpd="sng" algn="ctr">
                      <a:solidFill>
                        <a:srgbClr val="000000"/>
                      </a:solidFill>
                      <a:prstDash val="solid"/>
                      <a:round/>
                      <a:headEnd type="none" w="med" len="med"/>
                      <a:tailEnd type="none" w="med" len="med"/>
                    </a:lnT>
                  </a:tcPr>
                </a:tc>
                <a:tc>
                  <a:txBody>
                    <a:bodyPr/>
                    <a:lstStyle/>
                    <a:p>
                      <a:pP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noFill/>
                      <a:prstDash val="solid"/>
                      <a:round/>
                      <a:headEnd type="none" w="med" len="med"/>
                      <a:tailEnd type="none" w="med" len="med"/>
                    </a:lnL>
                    <a:lnR>
                      <a:noFill/>
                    </a:lnR>
                    <a:lnT>
                      <a:noFill/>
                    </a:lnT>
                    <a:lnB>
                      <a:noFill/>
                    </a:lnB>
                  </a:tcPr>
                </a:tc>
                <a:extLst>
                  <a:ext uri="{0D108BD9-81ED-4DB2-BD59-A6C34878D82A}">
                    <a16:rowId xmlns:a16="http://schemas.microsoft.com/office/drawing/2014/main" val="1083175322"/>
                  </a:ext>
                </a:extLst>
              </a:tr>
              <a:tr h="109113">
                <a:tc gridSpan="5">
                  <a:txBody>
                    <a:bodyPr/>
                    <a:lstStyle/>
                    <a:p>
                      <a:pP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A113801 Aktivnost: Program produženog boravka i cjelodnevnog odgojno-obrazovnog ada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hMerge="1">
                  <a:txBody>
                    <a:bodyPr/>
                    <a:lstStyle/>
                    <a:p>
                      <a:endParaRPr lang="hr-HR"/>
                    </a:p>
                  </a:txBody>
                  <a:tcPr/>
                </a:tc>
                <a:tc hMerge="1">
                  <a:txBody>
                    <a:bodyPr/>
                    <a:lstStyle/>
                    <a:p>
                      <a:endParaRPr lang="hr-HR"/>
                    </a:p>
                  </a:txBody>
                  <a:tcPr>
                    <a:lnL w="12700" cmpd="sng">
                      <a:noFill/>
                      <a:prstDash val="solid"/>
                    </a:lnL>
                  </a:tcPr>
                </a:tc>
                <a:tc hMerge="1">
                  <a:txBody>
                    <a:bodyPr/>
                    <a:lstStyle/>
                    <a:p>
                      <a:endParaRPr lang="hr-HR"/>
                    </a:p>
                  </a:txBody>
                  <a:tcPr>
                    <a:lnL w="12700" cmpd="sng">
                      <a:noFill/>
                      <a:prstDash val="solid"/>
                    </a:lnL>
                    <a:lnT w="12700" cap="flat" cmpd="sng" algn="ctr">
                      <a:solidFill>
                        <a:srgbClr val="000000"/>
                      </a:solidFill>
                      <a:prstDash val="solid"/>
                      <a:round/>
                      <a:headEnd type="none" w="med" len="med"/>
                      <a:tailEnd type="none" w="med" len="med"/>
                    </a:lnT>
                  </a:tcPr>
                </a:tc>
                <a:tc hMerge="1">
                  <a:txBody>
                    <a:bodyPr/>
                    <a:lstStyle/>
                    <a:p>
                      <a:pPr>
                        <a:lnSpc>
                          <a:spcPct val="107000"/>
                        </a:lnSpc>
                        <a:spcAft>
                          <a:spcPts val="800"/>
                        </a:spcAft>
                      </a:pP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no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noFill/>
                      <a:prstDash val="solid"/>
                      <a:round/>
                      <a:headEnd type="none" w="med" len="med"/>
                      <a:tailEnd type="none" w="med" len="med"/>
                    </a:lnL>
                    <a:lnR>
                      <a:noFill/>
                    </a:lnR>
                    <a:lnT>
                      <a:noFill/>
                    </a:lnT>
                    <a:lnB>
                      <a:noFill/>
                    </a:lnB>
                  </a:tcPr>
                </a:tc>
                <a:extLst>
                  <a:ext uri="{0D108BD9-81ED-4DB2-BD59-A6C34878D82A}">
                    <a16:rowId xmlns:a16="http://schemas.microsoft.com/office/drawing/2014/main" val="3851549461"/>
                  </a:ext>
                </a:extLst>
              </a:tr>
              <a:tr h="161851">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Izvor:</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347"/>
                    </a:solidFil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1100  Opći prihodi i primici</a:t>
                      </a:r>
                      <a:endParaRPr lang="hr-HR" sz="1100">
                        <a:effectLst/>
                        <a:latin typeface="+mn-lt"/>
                        <a:ea typeface="Calibri" panose="020F0502020204030204" pitchFamily="34" charset="0"/>
                        <a:cs typeface="Arial" panose="020B0604020202020204" pitchFamily="34" charset="0"/>
                      </a:endParaRPr>
                    </a:p>
                  </a:txBody>
                  <a:tcPr marL="39875" marR="398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347"/>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a:noFill/>
                    </a:lnL>
                    <a:lnR>
                      <a:noFill/>
                    </a:lnR>
                    <a:lnB w="12700" cap="flat" cmpd="sng" algn="ctr">
                      <a:solidFill>
                        <a:srgbClr val="000000"/>
                      </a:solidFill>
                      <a:prstDash val="solid"/>
                      <a:round/>
                      <a:headEnd type="none" w="med" len="med"/>
                      <a:tailEnd type="none" w="med" len="med"/>
                    </a:lnB>
                    <a:solidFill>
                      <a:srgbClr val="FFD347"/>
                    </a:solidFil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 </a:t>
                      </a:r>
                      <a:endParaRPr lang="hr-HR" sz="1100">
                        <a:effectLst/>
                        <a:latin typeface="+mn-lt"/>
                        <a:ea typeface="Calibri" panose="020F0502020204030204" pitchFamily="34" charset="0"/>
                        <a:cs typeface="Arial" panose="020B0604020202020204" pitchFamily="34" charset="0"/>
                      </a:endParaRPr>
                    </a:p>
                  </a:txBody>
                  <a:tcPr marL="39875" marR="39875" marT="0" marB="0" anchor="ctr">
                    <a:lnL>
                      <a:noFill/>
                    </a:lnL>
                    <a:lnR>
                      <a:noFill/>
                    </a:lnR>
                    <a:lnB w="12700" cap="flat" cmpd="sng" algn="ctr">
                      <a:solidFill>
                        <a:srgbClr val="000000"/>
                      </a:solidFill>
                      <a:prstDash val="solid"/>
                      <a:round/>
                      <a:headEnd type="none" w="med" len="med"/>
                      <a:tailEnd type="none" w="med" len="med"/>
                    </a:lnB>
                    <a:solidFill>
                      <a:srgbClr val="FFD347"/>
                    </a:solidFil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 </a:t>
                      </a:r>
                      <a:endParaRPr lang="hr-HR" sz="1100">
                        <a:effectLst/>
                        <a:latin typeface="+mn-lt"/>
                        <a:ea typeface="Calibri" panose="020F0502020204030204" pitchFamily="34" charset="0"/>
                        <a:cs typeface="Arial" panose="020B0604020202020204" pitchFamily="34" charset="0"/>
                      </a:endParaRPr>
                    </a:p>
                  </a:txBody>
                  <a:tcPr marL="39875" marR="398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347"/>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noFill/>
                      <a:prstDash val="solid"/>
                      <a:round/>
                      <a:headEnd type="none" w="med" len="med"/>
                      <a:tailEnd type="none" w="med" len="med"/>
                    </a:lnL>
                    <a:lnR>
                      <a:noFill/>
                    </a:lnR>
                    <a:lnT>
                      <a:noFill/>
                    </a:lnT>
                    <a:lnB>
                      <a:noFill/>
                    </a:lnB>
                  </a:tcPr>
                </a:tc>
                <a:extLst>
                  <a:ext uri="{0D108BD9-81ED-4DB2-BD59-A6C34878D82A}">
                    <a16:rowId xmlns:a16="http://schemas.microsoft.com/office/drawing/2014/main" val="3634082416"/>
                  </a:ext>
                </a:extLst>
              </a:tr>
              <a:tr h="161851">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3</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RASHODI POSLOVANJA</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271.000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271.000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100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452538088"/>
                  </a:ext>
                </a:extLst>
              </a:tr>
              <a:tr h="161851">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31</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RASHODI ZA ZAPOSLENE</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271.000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271.000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dirty="0">
                          <a:solidFill>
                            <a:srgbClr val="000000"/>
                          </a:solidFill>
                          <a:effectLst/>
                          <a:latin typeface="+mn-lt"/>
                          <a:ea typeface="Calibri" panose="020F0502020204030204" pitchFamily="34" charset="0"/>
                          <a:cs typeface="Arial" panose="020B0604020202020204" pitchFamily="34" charset="0"/>
                        </a:rPr>
                        <a:t>100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21041840"/>
                  </a:ext>
                </a:extLst>
              </a:tr>
              <a:tr h="161851">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311</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Plaće (Bruto)</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206.000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206.000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dirty="0">
                          <a:solidFill>
                            <a:srgbClr val="000000"/>
                          </a:solidFill>
                          <a:effectLst/>
                          <a:latin typeface="+mn-lt"/>
                          <a:ea typeface="Calibri" panose="020F0502020204030204" pitchFamily="34" charset="0"/>
                          <a:cs typeface="Arial" panose="020B0604020202020204" pitchFamily="34" charset="0"/>
                        </a:rPr>
                        <a:t>100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556481565"/>
                  </a:ext>
                </a:extLst>
              </a:tr>
              <a:tr h="161851">
                <a:tc>
                  <a:txBody>
                    <a:bodyPr/>
                    <a:lstStyle/>
                    <a:p>
                      <a:pPr>
                        <a:lnSpc>
                          <a:spcPct val="107000"/>
                        </a:lnSpc>
                        <a:spcAft>
                          <a:spcPts val="800"/>
                        </a:spcAft>
                      </a:pPr>
                      <a:r>
                        <a:rPr lang="hr-HR" sz="1100">
                          <a:effectLst/>
                          <a:latin typeface="+mn-lt"/>
                          <a:ea typeface="Times New Roman" panose="02020603050405020304" pitchFamily="18" charset="0"/>
                          <a:cs typeface="Arial" panose="020B0604020202020204" pitchFamily="34" charset="0"/>
                        </a:rPr>
                        <a:t>3111</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Plaće za redovan rad</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206.000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206.000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4277332175"/>
                  </a:ext>
                </a:extLst>
              </a:tr>
              <a:tr h="109113">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313</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Doprinosi na plaće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65.000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65.000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dirty="0">
                          <a:solidFill>
                            <a:srgbClr val="000000"/>
                          </a:solidFill>
                          <a:effectLst/>
                          <a:latin typeface="+mn-lt"/>
                          <a:ea typeface="Calibri" panose="020F0502020204030204" pitchFamily="34" charset="0"/>
                          <a:cs typeface="Arial" panose="020B0604020202020204" pitchFamily="34" charset="0"/>
                        </a:rPr>
                        <a:t>100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691010206"/>
                  </a:ext>
                </a:extLst>
              </a:tr>
              <a:tr h="161851">
                <a:tc>
                  <a:txBody>
                    <a:bodyPr/>
                    <a:lstStyle/>
                    <a:p>
                      <a:pPr>
                        <a:lnSpc>
                          <a:spcPct val="107000"/>
                        </a:lnSpc>
                        <a:spcAft>
                          <a:spcPts val="800"/>
                        </a:spcAft>
                      </a:pPr>
                      <a:r>
                        <a:rPr lang="hr-HR" sz="1100">
                          <a:effectLst/>
                          <a:latin typeface="+mn-lt"/>
                          <a:ea typeface="Times New Roman" panose="02020603050405020304" pitchFamily="18" charset="0"/>
                          <a:cs typeface="Arial" panose="020B0604020202020204" pitchFamily="34" charset="0"/>
                        </a:rPr>
                        <a:t>3132</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Dop.za obv. zdravstv. osig.</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65.000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65.000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853820369"/>
                  </a:ext>
                </a:extLst>
              </a:tr>
              <a:tr h="109113">
                <a:tc gridSpan="3">
                  <a:txBody>
                    <a:bodyPr/>
                    <a:lstStyle/>
                    <a:p>
                      <a:pP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A113814 Aktivnost: Fakultativni predmet Moj grad</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hMerge="1">
                  <a:txBody>
                    <a:bodyPr/>
                    <a:lstStyle/>
                    <a:p>
                      <a:endParaRPr lang="hr-HR"/>
                    </a:p>
                  </a:txBody>
                  <a:tcPr/>
                </a:tc>
                <a:tc hMerge="1">
                  <a:txBody>
                    <a:bodyPr/>
                    <a:lstStyle/>
                    <a:p>
                      <a:endParaRPr lang="hr-HR"/>
                    </a:p>
                  </a:txBody>
                  <a:tcPr>
                    <a:lnL w="12700" cmpd="sng">
                      <a:noFill/>
                      <a:prstDash val="solid"/>
                    </a:lnL>
                    <a:lnT w="12700" cmpd="sng">
                      <a:noFill/>
                      <a:prstDash val="solid"/>
                    </a:lnT>
                  </a:tcPr>
                </a:tc>
                <a:tc>
                  <a:txBody>
                    <a:bodyPr/>
                    <a:lstStyle/>
                    <a:p>
                      <a:pP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nSpc>
                          <a:spcPct val="107000"/>
                        </a:lnSpc>
                      </a:pPr>
                      <a:endParaRPr lang="hr-HR" sz="600" dirty="0">
                        <a:effectLst/>
                        <a:latin typeface="Calibri" panose="020F0502020204030204" pitchFamily="34" charset="0"/>
                        <a:cs typeface="Arial" panose="020B0604020202020204" pitchFamily="34" charset="0"/>
                      </a:endParaRPr>
                    </a:p>
                  </a:txBody>
                  <a:tcPr marL="39875" marR="39875" marT="0" marB="0" anchor="ctr">
                    <a:lnL w="12700" cap="flat" cmpd="sng" algn="ctr">
                      <a:noFill/>
                      <a:prstDash val="solid"/>
                      <a:round/>
                      <a:headEnd type="none" w="med" len="med"/>
                      <a:tailEnd type="none" w="med" len="med"/>
                    </a:lnL>
                    <a:lnR>
                      <a:noFill/>
                    </a:lnR>
                    <a:lnT>
                      <a:noFill/>
                    </a:lnT>
                    <a:lnB>
                      <a:noFill/>
                    </a:lnB>
                  </a:tcPr>
                </a:tc>
                <a:extLst>
                  <a:ext uri="{0D108BD9-81ED-4DB2-BD59-A6C34878D82A}">
                    <a16:rowId xmlns:a16="http://schemas.microsoft.com/office/drawing/2014/main" val="3843938775"/>
                  </a:ext>
                </a:extLst>
              </a:tr>
              <a:tr h="109113">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Izvor:</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gridSpan="4">
                  <a:txBody>
                    <a:bodyPr/>
                    <a:lstStyle/>
                    <a:p>
                      <a:pP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1100 Opći prihodi i primici</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tc hMerge="1">
                  <a:txBody>
                    <a:bodyPr/>
                    <a:lstStyle/>
                    <a:p>
                      <a:endParaRPr lang="hr-HR"/>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a:lnSpc>
                          <a:spcPct val="107000"/>
                        </a:lnSpc>
                        <a:spcAft>
                          <a:spcPts val="800"/>
                        </a:spcAft>
                      </a:pP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350862301"/>
                  </a:ext>
                </a:extLst>
              </a:tr>
              <a:tr h="161851">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3</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RASHODI POSLOVANJA</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24.000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24.000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dirty="0">
                          <a:effectLst/>
                          <a:latin typeface="+mn-lt"/>
                          <a:ea typeface="Calibri" panose="020F0502020204030204" pitchFamily="34" charset="0"/>
                          <a:cs typeface="Arial" panose="020B0604020202020204" pitchFamily="34" charset="0"/>
                        </a:rPr>
                        <a:t>100</a:t>
                      </a: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401704591"/>
                  </a:ext>
                </a:extLst>
              </a:tr>
              <a:tr h="161851">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31</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RASHODI ZA ZAPOSLENE</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24.000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24.000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dirty="0">
                          <a:solidFill>
                            <a:srgbClr val="000000"/>
                          </a:solidFill>
                          <a:effectLst/>
                          <a:latin typeface="+mn-lt"/>
                          <a:ea typeface="Calibri" panose="020F0502020204030204" pitchFamily="34" charset="0"/>
                          <a:cs typeface="Arial" panose="020B0604020202020204" pitchFamily="34" charset="0"/>
                        </a:rPr>
                        <a:t>100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143446749"/>
                  </a:ext>
                </a:extLst>
              </a:tr>
              <a:tr h="109113">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311</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Plaće (Bruto)</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20.600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20.600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dirty="0">
                          <a:solidFill>
                            <a:srgbClr val="000000"/>
                          </a:solidFill>
                          <a:effectLst/>
                          <a:latin typeface="+mn-lt"/>
                          <a:ea typeface="Calibri" panose="020F0502020204030204" pitchFamily="34" charset="0"/>
                          <a:cs typeface="Arial" panose="020B0604020202020204" pitchFamily="34" charset="0"/>
                        </a:rPr>
                        <a:t>100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435019237"/>
                  </a:ext>
                </a:extLst>
              </a:tr>
              <a:tr h="109113">
                <a:tc>
                  <a:txBody>
                    <a:bodyPr/>
                    <a:lstStyle/>
                    <a:p>
                      <a:pPr>
                        <a:lnSpc>
                          <a:spcPct val="107000"/>
                        </a:lnSpc>
                        <a:spcAft>
                          <a:spcPts val="800"/>
                        </a:spcAft>
                      </a:pPr>
                      <a:r>
                        <a:rPr lang="hr-HR" sz="1100">
                          <a:effectLst/>
                          <a:latin typeface="+mn-lt"/>
                          <a:ea typeface="Times New Roman" panose="02020603050405020304" pitchFamily="18" charset="0"/>
                          <a:cs typeface="Arial" panose="020B0604020202020204" pitchFamily="34" charset="0"/>
                        </a:rPr>
                        <a:t>3111</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hr-HR" sz="1100">
                          <a:effectLst/>
                          <a:latin typeface="+mn-lt"/>
                          <a:ea typeface="Times New Roman" panose="02020603050405020304" pitchFamily="18" charset="0"/>
                          <a:cs typeface="Arial" panose="020B0604020202020204" pitchFamily="34" charset="0"/>
                        </a:rPr>
                        <a:t>Plaće za redovan rad</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20.600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20.600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82120112"/>
                  </a:ext>
                </a:extLst>
              </a:tr>
              <a:tr h="29388">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313</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Doprinosi na plaće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3.400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3.400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dirty="0">
                          <a:solidFill>
                            <a:srgbClr val="000000"/>
                          </a:solidFill>
                          <a:effectLst/>
                          <a:latin typeface="+mn-lt"/>
                          <a:ea typeface="Calibri" panose="020F0502020204030204" pitchFamily="34" charset="0"/>
                          <a:cs typeface="Arial" panose="020B0604020202020204" pitchFamily="34" charset="0"/>
                        </a:rPr>
                        <a:t>100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136012676"/>
                  </a:ext>
                </a:extLst>
              </a:tr>
              <a:tr h="161851">
                <a:tc>
                  <a:txBody>
                    <a:bodyPr/>
                    <a:lstStyle/>
                    <a:p>
                      <a:pPr>
                        <a:lnSpc>
                          <a:spcPct val="107000"/>
                        </a:lnSpc>
                        <a:spcAft>
                          <a:spcPts val="800"/>
                        </a:spcAft>
                      </a:pPr>
                      <a:r>
                        <a:rPr lang="hr-HR" sz="1100">
                          <a:effectLst/>
                          <a:latin typeface="+mn-lt"/>
                          <a:ea typeface="Times New Roman" panose="02020603050405020304" pitchFamily="18" charset="0"/>
                          <a:cs typeface="Arial" panose="020B0604020202020204" pitchFamily="34" charset="0"/>
                        </a:rPr>
                        <a:t>3132</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Dop.za obv. zdravstv. osig.</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3.400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3.400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hr-HR" sz="600" dirty="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867759156"/>
                  </a:ext>
                </a:extLst>
              </a:tr>
              <a:tr h="109113">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Izvor:</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gridSpan="4">
                  <a:txBody>
                    <a:bodyPr/>
                    <a:lstStyle/>
                    <a:p>
                      <a:pP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5710 Pomoći iz državnog proračuna-proračunski korisnici</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hr-HR"/>
                    </a:p>
                  </a:txBody>
                  <a:tcPr>
                    <a:lnL w="12700" cap="flat" cmpd="sng" algn="ctr">
                      <a:solidFill>
                        <a:srgbClr val="000000"/>
                      </a:solidFill>
                      <a:prstDash val="solid"/>
                      <a:round/>
                      <a:headEnd type="none" w="med" len="med"/>
                      <a:tailEnd type="none" w="med" len="med"/>
                    </a:lnL>
                    <a:lnT w="12700" cmpd="sng">
                      <a:noFill/>
                      <a:prstDash val="solid"/>
                    </a:lnT>
                  </a:tcPr>
                </a:tc>
                <a:tc hMerge="1">
                  <a:txBody>
                    <a:bodyPr/>
                    <a:lstStyle/>
                    <a:p>
                      <a:endParaRPr lang="hr-HR"/>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a:lnSpc>
                          <a:spcPct val="107000"/>
                        </a:lnSpc>
                        <a:spcAft>
                          <a:spcPts val="800"/>
                        </a:spcAft>
                      </a:pP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510586733"/>
                  </a:ext>
                </a:extLst>
              </a:tr>
              <a:tr h="161851">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3</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RASHODI POSLOVANJA</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5.191.000</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5.191.000</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dirty="0">
                          <a:solidFill>
                            <a:srgbClr val="000000"/>
                          </a:solidFill>
                          <a:effectLst/>
                          <a:latin typeface="+mn-lt"/>
                          <a:ea typeface="Calibri" panose="020F0502020204030204" pitchFamily="34" charset="0"/>
                          <a:cs typeface="Arial" panose="020B0604020202020204" pitchFamily="34" charset="0"/>
                        </a:rPr>
                        <a:t>100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68874721"/>
                  </a:ext>
                </a:extLst>
              </a:tr>
              <a:tr h="161851">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31</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RASHODI ZA ZAPOSLENE</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5.191.000</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5.191.000</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dirty="0">
                          <a:solidFill>
                            <a:srgbClr val="000000"/>
                          </a:solidFill>
                          <a:effectLst/>
                          <a:latin typeface="+mn-lt"/>
                          <a:ea typeface="Calibri" panose="020F0502020204030204" pitchFamily="34" charset="0"/>
                          <a:cs typeface="Arial" panose="020B0604020202020204" pitchFamily="34" charset="0"/>
                        </a:rPr>
                        <a:t>100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6184717"/>
                  </a:ext>
                </a:extLst>
              </a:tr>
              <a:tr h="161851">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311</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Plaće (Bruto)</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4.456.000</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4.456.000</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dirty="0">
                          <a:solidFill>
                            <a:srgbClr val="000000"/>
                          </a:solidFill>
                          <a:effectLst/>
                          <a:latin typeface="+mn-lt"/>
                          <a:ea typeface="Calibri" panose="020F0502020204030204" pitchFamily="34" charset="0"/>
                          <a:cs typeface="Arial" panose="020B0604020202020204" pitchFamily="34" charset="0"/>
                        </a:rPr>
                        <a:t>100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157731928"/>
                  </a:ext>
                </a:extLst>
              </a:tr>
              <a:tr h="161851">
                <a:tc>
                  <a:txBody>
                    <a:bodyPr/>
                    <a:lstStyle/>
                    <a:p>
                      <a:pPr>
                        <a:lnSpc>
                          <a:spcPct val="107000"/>
                        </a:lnSpc>
                        <a:spcAft>
                          <a:spcPts val="800"/>
                        </a:spcAft>
                      </a:pPr>
                      <a:r>
                        <a:rPr lang="hr-HR" sz="1100">
                          <a:effectLst/>
                          <a:latin typeface="+mn-lt"/>
                          <a:ea typeface="Times New Roman" panose="02020603050405020304" pitchFamily="18" charset="0"/>
                          <a:cs typeface="Arial" panose="020B0604020202020204" pitchFamily="34" charset="0"/>
                        </a:rPr>
                        <a:t>3111</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Plaće za redovan rad</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a:effectLst/>
                          <a:latin typeface="+mn-lt"/>
                          <a:ea typeface="Times New Roman" panose="02020603050405020304" pitchFamily="18" charset="0"/>
                          <a:cs typeface="Arial" panose="020B0604020202020204" pitchFamily="34" charset="0"/>
                        </a:rPr>
                        <a:t>4.456.000</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a:effectLst/>
                          <a:latin typeface="+mn-lt"/>
                          <a:ea typeface="Times New Roman" panose="02020603050405020304" pitchFamily="18" charset="0"/>
                          <a:cs typeface="Arial" panose="020B0604020202020204" pitchFamily="34" charset="0"/>
                        </a:rPr>
                        <a:t>4.456.000</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719681130"/>
                  </a:ext>
                </a:extLst>
              </a:tr>
              <a:tr h="161851">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313</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Doprinosi na plaće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735.000</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735.000</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dirty="0">
                          <a:solidFill>
                            <a:srgbClr val="000000"/>
                          </a:solidFill>
                          <a:effectLst/>
                          <a:latin typeface="+mn-lt"/>
                          <a:ea typeface="Calibri" panose="020F0502020204030204" pitchFamily="34" charset="0"/>
                          <a:cs typeface="Arial" panose="020B0604020202020204" pitchFamily="34" charset="0"/>
                        </a:rPr>
                        <a:t>100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545515476"/>
                  </a:ext>
                </a:extLst>
              </a:tr>
              <a:tr h="161851">
                <a:tc>
                  <a:txBody>
                    <a:bodyPr/>
                    <a:lstStyle/>
                    <a:p>
                      <a:pPr>
                        <a:lnSpc>
                          <a:spcPct val="107000"/>
                        </a:lnSpc>
                        <a:spcAft>
                          <a:spcPts val="800"/>
                        </a:spcAft>
                      </a:pPr>
                      <a:r>
                        <a:rPr lang="hr-HR" sz="1100">
                          <a:effectLst/>
                          <a:latin typeface="+mn-lt"/>
                          <a:ea typeface="Times New Roman" panose="02020603050405020304" pitchFamily="18" charset="0"/>
                          <a:cs typeface="Arial" panose="020B0604020202020204" pitchFamily="34" charset="0"/>
                        </a:rPr>
                        <a:t>3132</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Dop.za obv. zdravstv. osig.</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735.000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735.000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255792571"/>
                  </a:ext>
                </a:extLst>
              </a:tr>
              <a:tr h="109113">
                <a:tc gridSpan="3">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1139 Program: OSTALE PROGRAMSKE AKTIVN. OSN.ŠKOLA</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hr-HR"/>
                    </a:p>
                  </a:txBody>
                  <a:tcPr/>
                </a:tc>
                <a:tc hMerge="1">
                  <a:txBody>
                    <a:bodyPr/>
                    <a:lstStyle/>
                    <a:p>
                      <a:endParaRPr lang="hr-HR"/>
                    </a:p>
                  </a:txBody>
                  <a:tcPr>
                    <a:lnL w="12700" cmpd="sng">
                      <a:noFill/>
                      <a:prstDash val="solid"/>
                    </a:lnL>
                    <a:lnT w="12700" cmpd="sng">
                      <a:noFill/>
                      <a:prstDash val="solid"/>
                    </a:lnT>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 </a:t>
                      </a:r>
                      <a:endParaRPr lang="hr-HR" sz="1100">
                        <a:effectLst/>
                        <a:latin typeface="+mn-lt"/>
                        <a:ea typeface="Calibri" panose="020F0502020204030204" pitchFamily="34" charset="0"/>
                        <a:cs typeface="Arial" panose="020B0604020202020204" pitchFamily="34" charset="0"/>
                      </a:endParaRPr>
                    </a:p>
                  </a:txBody>
                  <a:tcPr marL="39875" marR="39875"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noFill/>
                      <a:prstDash val="solid"/>
                      <a:round/>
                      <a:headEnd type="none" w="med" len="med"/>
                      <a:tailEnd type="none" w="med" len="med"/>
                    </a:lnL>
                    <a:lnR>
                      <a:noFill/>
                    </a:lnR>
                    <a:lnT>
                      <a:noFill/>
                    </a:lnT>
                    <a:lnB>
                      <a:noFill/>
                    </a:lnB>
                  </a:tcPr>
                </a:tc>
                <a:extLst>
                  <a:ext uri="{0D108BD9-81ED-4DB2-BD59-A6C34878D82A}">
                    <a16:rowId xmlns:a16="http://schemas.microsoft.com/office/drawing/2014/main" val="834033758"/>
                  </a:ext>
                </a:extLst>
              </a:tr>
              <a:tr h="161851">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A113901</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gridSpan="2">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Ostale programske aktivnosti osnovnih škola </a:t>
                      </a:r>
                      <a:endParaRPr lang="hr-HR" sz="1100">
                        <a:effectLst/>
                        <a:latin typeface="+mn-lt"/>
                        <a:ea typeface="Calibri" panose="020F0502020204030204" pitchFamily="34" charset="0"/>
                        <a:cs typeface="Arial" panose="020B0604020202020204" pitchFamily="34" charset="0"/>
                      </a:endParaRPr>
                    </a:p>
                  </a:txBody>
                  <a:tcPr marL="39875" marR="398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hMerge="1">
                  <a:txBody>
                    <a:bodyPr/>
                    <a:lstStyle/>
                    <a:p>
                      <a:endParaRPr lang="hr-HR"/>
                    </a:p>
                  </a:txBody>
                  <a:tcPr>
                    <a:lnL w="12700" cmpd="sng">
                      <a:noFill/>
                      <a:prstDash val="solid"/>
                    </a:ln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 </a:t>
                      </a:r>
                      <a:endParaRPr lang="hr-HR" sz="1100">
                        <a:effectLst/>
                        <a:latin typeface="+mn-lt"/>
                        <a:ea typeface="Calibri" panose="020F0502020204030204" pitchFamily="34" charset="0"/>
                        <a:cs typeface="Arial" panose="020B0604020202020204" pitchFamily="34" charset="0"/>
                      </a:endParaRPr>
                    </a:p>
                  </a:txBody>
                  <a:tcPr marL="39875" marR="398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noFill/>
                      <a:prstDash val="solid"/>
                      <a:round/>
                      <a:headEnd type="none" w="med" len="med"/>
                      <a:tailEnd type="none" w="med" len="med"/>
                    </a:lnL>
                    <a:lnR>
                      <a:noFill/>
                    </a:lnR>
                    <a:lnT>
                      <a:noFill/>
                    </a:lnT>
                    <a:lnB>
                      <a:noFill/>
                    </a:lnB>
                  </a:tcPr>
                </a:tc>
                <a:extLst>
                  <a:ext uri="{0D108BD9-81ED-4DB2-BD59-A6C34878D82A}">
                    <a16:rowId xmlns:a16="http://schemas.microsoft.com/office/drawing/2014/main" val="2536329801"/>
                  </a:ext>
                </a:extLst>
              </a:tr>
              <a:tr h="161851">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Izvor:</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gridSpan="2">
                  <a:txBody>
                    <a:bodyPr/>
                    <a:lstStyle/>
                    <a:p>
                      <a:pP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3100 Vlastiti prihodi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hr-HR"/>
                    </a:p>
                  </a:txBody>
                  <a:tcPr>
                    <a:lnL w="12700" cmpd="sng">
                      <a:noFill/>
                      <a:prstDash val="solid"/>
                    </a:ln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 </a:t>
                      </a:r>
                      <a:endParaRPr lang="hr-HR" sz="1100">
                        <a:effectLst/>
                        <a:latin typeface="+mn-lt"/>
                        <a:ea typeface="Calibri" panose="020F0502020204030204" pitchFamily="34" charset="0"/>
                        <a:cs typeface="Arial" panose="020B0604020202020204" pitchFamily="34" charset="0"/>
                      </a:endParaRPr>
                    </a:p>
                  </a:txBody>
                  <a:tcPr marL="39875" marR="398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 </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noFill/>
                      <a:prstDash val="solid"/>
                      <a:round/>
                      <a:headEnd type="none" w="med" len="med"/>
                      <a:tailEnd type="none" w="med" len="med"/>
                    </a:lnL>
                    <a:lnR>
                      <a:noFill/>
                    </a:lnR>
                    <a:lnT>
                      <a:noFill/>
                    </a:lnT>
                    <a:lnB>
                      <a:noFill/>
                    </a:lnB>
                  </a:tcPr>
                </a:tc>
                <a:extLst>
                  <a:ext uri="{0D108BD9-81ED-4DB2-BD59-A6C34878D82A}">
                    <a16:rowId xmlns:a16="http://schemas.microsoft.com/office/drawing/2014/main" val="2227281156"/>
                  </a:ext>
                </a:extLst>
              </a:tr>
              <a:tr h="161851">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3</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RASHODI POSLOVANJA</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15.000</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15.000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dirty="0">
                          <a:effectLst/>
                          <a:latin typeface="+mn-lt"/>
                          <a:ea typeface="Calibri" panose="020F0502020204030204" pitchFamily="34" charset="0"/>
                          <a:cs typeface="Arial" panose="020B0604020202020204" pitchFamily="34" charset="0"/>
                        </a:rPr>
                        <a:t>100</a:t>
                      </a: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4058106291"/>
                  </a:ext>
                </a:extLst>
              </a:tr>
              <a:tr h="161851">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31</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RASHODI ZA ZAPOSLENE</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15.000</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15.000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r">
                        <a:lnSpc>
                          <a:spcPct val="107000"/>
                        </a:lnSpc>
                        <a:spcAft>
                          <a:spcPts val="800"/>
                        </a:spcAft>
                      </a:pPr>
                      <a:r>
                        <a:rPr lang="hr-HR" sz="1100" dirty="0">
                          <a:effectLst/>
                          <a:latin typeface="+mn-lt"/>
                          <a:ea typeface="Calibri" panose="020F0502020204030204" pitchFamily="34" charset="0"/>
                          <a:cs typeface="Arial" panose="020B0604020202020204" pitchFamily="34" charset="0"/>
                        </a:rPr>
                        <a:t>100</a:t>
                      </a: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518818169"/>
                  </a:ext>
                </a:extLst>
              </a:tr>
              <a:tr h="161851">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311</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Plaće (Bruto)</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12.500</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12.500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dirty="0">
                          <a:effectLst/>
                          <a:latin typeface="+mn-lt"/>
                          <a:ea typeface="Calibri" panose="020F0502020204030204" pitchFamily="34" charset="0"/>
                          <a:cs typeface="Arial" panose="020B0604020202020204" pitchFamily="34" charset="0"/>
                        </a:rPr>
                        <a:t>100</a:t>
                      </a: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755979647"/>
                  </a:ext>
                </a:extLst>
              </a:tr>
              <a:tr h="161851">
                <a:tc>
                  <a:txBody>
                    <a:bodyPr/>
                    <a:lstStyle/>
                    <a:p>
                      <a:pPr>
                        <a:lnSpc>
                          <a:spcPct val="107000"/>
                        </a:lnSpc>
                        <a:spcAft>
                          <a:spcPts val="800"/>
                        </a:spcAft>
                      </a:pPr>
                      <a:r>
                        <a:rPr lang="hr-HR" sz="1100">
                          <a:effectLst/>
                          <a:latin typeface="+mn-lt"/>
                          <a:ea typeface="Times New Roman" panose="02020603050405020304" pitchFamily="18" charset="0"/>
                          <a:cs typeface="Arial" panose="020B0604020202020204" pitchFamily="34" charset="0"/>
                        </a:rPr>
                        <a:t>3111</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hr-HR" sz="1100">
                          <a:effectLst/>
                          <a:latin typeface="+mn-lt"/>
                          <a:ea typeface="Times New Roman" panose="02020603050405020304" pitchFamily="18" charset="0"/>
                          <a:cs typeface="Arial" panose="020B0604020202020204" pitchFamily="34" charset="0"/>
                        </a:rPr>
                        <a:t>Plaće za redovan rad</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hr-HR" sz="1100">
                          <a:effectLst/>
                          <a:latin typeface="+mn-lt"/>
                          <a:ea typeface="Times New Roman" panose="02020603050405020304" pitchFamily="18" charset="0"/>
                          <a:cs typeface="Arial" panose="020B0604020202020204" pitchFamily="34" charset="0"/>
                        </a:rPr>
                        <a:t>12.500</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hr-HR" sz="1100" dirty="0">
                          <a:solidFill>
                            <a:srgbClr val="000000"/>
                          </a:solidFill>
                          <a:effectLst/>
                          <a:latin typeface="+mn-lt"/>
                          <a:ea typeface="Times New Roman" panose="02020603050405020304" pitchFamily="18" charset="0"/>
                          <a:cs typeface="Arial" panose="020B0604020202020204" pitchFamily="34" charset="0"/>
                        </a:rPr>
                        <a:t>12.500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844214542"/>
                  </a:ext>
                </a:extLst>
              </a:tr>
              <a:tr h="109113">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313</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Doprinosi na plaće </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a:solidFill>
                            <a:srgbClr val="000000"/>
                          </a:solidFill>
                          <a:effectLst/>
                          <a:latin typeface="+mn-lt"/>
                          <a:ea typeface="Times New Roman" panose="02020603050405020304" pitchFamily="18" charset="0"/>
                          <a:cs typeface="Arial" panose="020B0604020202020204" pitchFamily="34" charset="0"/>
                        </a:rPr>
                        <a:t>2.500</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b="1" dirty="0">
                          <a:solidFill>
                            <a:srgbClr val="000000"/>
                          </a:solidFill>
                          <a:effectLst/>
                          <a:latin typeface="+mn-lt"/>
                          <a:ea typeface="Times New Roman" panose="02020603050405020304" pitchFamily="18" charset="0"/>
                          <a:cs typeface="Arial" panose="020B0604020202020204" pitchFamily="34" charset="0"/>
                        </a:rPr>
                        <a:t>2.500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a:lnSpc>
                          <a:spcPct val="107000"/>
                        </a:lnSpc>
                        <a:spcAft>
                          <a:spcPts val="800"/>
                        </a:spcAft>
                      </a:pPr>
                      <a:r>
                        <a:rPr lang="hr-HR" sz="1100" dirty="0">
                          <a:effectLst/>
                          <a:latin typeface="+mn-lt"/>
                          <a:ea typeface="Calibri" panose="020F0502020204030204" pitchFamily="34" charset="0"/>
                          <a:cs typeface="Arial" panose="020B0604020202020204" pitchFamily="34" charset="0"/>
                        </a:rPr>
                        <a:t>100</a:t>
                      </a: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07000"/>
                        </a:lnSpc>
                      </a:pPr>
                      <a:endParaRPr lang="hr-HR" sz="60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859299472"/>
                  </a:ext>
                </a:extLst>
              </a:tr>
              <a:tr h="161851">
                <a:tc>
                  <a:txBody>
                    <a:bodyPr/>
                    <a:lstStyle/>
                    <a:p>
                      <a:pPr>
                        <a:lnSpc>
                          <a:spcPct val="107000"/>
                        </a:lnSpc>
                        <a:spcAft>
                          <a:spcPts val="800"/>
                        </a:spcAft>
                      </a:pPr>
                      <a:r>
                        <a:rPr lang="hr-HR" sz="1100">
                          <a:effectLst/>
                          <a:latin typeface="+mn-lt"/>
                          <a:ea typeface="Times New Roman" panose="02020603050405020304" pitchFamily="18" charset="0"/>
                          <a:cs typeface="Arial" panose="020B0604020202020204" pitchFamily="34" charset="0"/>
                        </a:rPr>
                        <a:t>3132</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hr-HR" sz="1100" dirty="0">
                          <a:effectLst/>
                          <a:latin typeface="+mn-lt"/>
                          <a:ea typeface="Times New Roman" panose="02020603050405020304" pitchFamily="18" charset="0"/>
                          <a:cs typeface="Arial" panose="020B0604020202020204" pitchFamily="34" charset="0"/>
                        </a:rPr>
                        <a:t>Dop.za obv. zdravstv. osig.</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hr-HR" sz="1100">
                          <a:effectLst/>
                          <a:latin typeface="+mn-lt"/>
                          <a:ea typeface="Times New Roman" panose="02020603050405020304" pitchFamily="18" charset="0"/>
                          <a:cs typeface="Arial" panose="020B0604020202020204" pitchFamily="34" charset="0"/>
                        </a:rPr>
                        <a:t>2.500</a:t>
                      </a:r>
                      <a:endParaRPr lang="hr-HR" sz="110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hr-HR" sz="1100" dirty="0">
                          <a:solidFill>
                            <a:srgbClr val="000000"/>
                          </a:solidFill>
                          <a:effectLst/>
                          <a:latin typeface="+mn-lt"/>
                          <a:ea typeface="Times New Roman" panose="02020603050405020304" pitchFamily="18" charset="0"/>
                          <a:cs typeface="Arial" panose="020B0604020202020204" pitchFamily="34" charset="0"/>
                        </a:rPr>
                        <a:t>2.500</a:t>
                      </a: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800"/>
                        </a:spcAft>
                      </a:pPr>
                      <a:endParaRPr lang="hr-HR" sz="1100" dirty="0">
                        <a:effectLst/>
                        <a:latin typeface="+mn-lt"/>
                        <a:ea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pPr>
                      <a:endParaRPr lang="hr-HR" sz="600" dirty="0">
                        <a:effectLst/>
                        <a:latin typeface="Calibri" panose="020F0502020204030204" pitchFamily="34" charset="0"/>
                        <a:cs typeface="Arial" panose="020B0604020202020204" pitchFamily="34" charset="0"/>
                      </a:endParaRPr>
                    </a:p>
                  </a:txBody>
                  <a:tcPr marL="39875" marR="39875"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528916878"/>
                  </a:ext>
                </a:extLst>
              </a:tr>
            </a:tbl>
          </a:graphicData>
        </a:graphic>
      </p:graphicFrame>
    </p:spTree>
    <p:extLst>
      <p:ext uri="{BB962C8B-B14F-4D97-AF65-F5344CB8AC3E}">
        <p14:creationId xmlns:p14="http://schemas.microsoft.com/office/powerpoint/2010/main" val="31839630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2FC8A-262C-4361-91E8-EEA09F176BE4}"/>
              </a:ext>
            </a:extLst>
          </p:cNvPr>
          <p:cNvSpPr>
            <a:spLocks noGrp="1"/>
          </p:cNvSpPr>
          <p:nvPr>
            <p:ph type="title"/>
          </p:nvPr>
        </p:nvSpPr>
        <p:spPr/>
        <p:txBody>
          <a:bodyPr>
            <a:noAutofit/>
          </a:bodyPr>
          <a:lstStyle/>
          <a:p>
            <a:r>
              <a:rPr lang="hr-HR" sz="3200" b="1" dirty="0">
                <a:latin typeface="+mn-lt"/>
              </a:rPr>
              <a:t>OBRAZLOŽENJE </a:t>
            </a:r>
            <a:r>
              <a:rPr lang="hr-HR" sz="3200" b="1" dirty="0">
                <a:effectLst/>
                <a:latin typeface="+mn-lt"/>
                <a:ea typeface="Times New Roman" panose="02020603050405020304" pitchFamily="18" charset="0"/>
              </a:rPr>
              <a:t>POLUGODIŠNJEG I GODIŠNJEG IZVJEŠTAJA O IZVRŠENJU FINANCIJSKOG PLANA</a:t>
            </a:r>
            <a:endParaRPr lang="hr-HR" sz="3200" b="1" dirty="0">
              <a:latin typeface="+mn-lt"/>
            </a:endParaRPr>
          </a:p>
        </p:txBody>
      </p:sp>
      <p:sp>
        <p:nvSpPr>
          <p:cNvPr id="3" name="Content Placeholder 2">
            <a:extLst>
              <a:ext uri="{FF2B5EF4-FFF2-40B4-BE49-F238E27FC236}">
                <a16:creationId xmlns:a16="http://schemas.microsoft.com/office/drawing/2014/main" id="{DA6D26D3-2ED7-4D16-8123-28746BFDE5AB}"/>
              </a:ext>
            </a:extLst>
          </p:cNvPr>
          <p:cNvSpPr>
            <a:spLocks noGrp="1"/>
          </p:cNvSpPr>
          <p:nvPr>
            <p:ph idx="1"/>
          </p:nvPr>
        </p:nvSpPr>
        <p:spPr/>
        <p:txBody>
          <a:bodyPr/>
          <a:lstStyle/>
          <a:p>
            <a:r>
              <a:rPr lang="hr-HR" dirty="0">
                <a:effectLst/>
                <a:ea typeface="Calibri" panose="020F0502020204030204" pitchFamily="34" charset="0"/>
                <a:cs typeface="Arial" panose="020B0604020202020204" pitchFamily="34" charset="0"/>
              </a:rPr>
              <a:t>O</a:t>
            </a:r>
            <a:r>
              <a:rPr lang="hr-HR" dirty="0">
                <a:effectLst/>
                <a:ea typeface="Times New Roman" panose="02020603050405020304" pitchFamily="18" charset="0"/>
                <a:cs typeface="Arial" panose="020B0604020202020204" pitchFamily="34" charset="0"/>
              </a:rPr>
              <a:t>brazložiti treba i  opći i posebni dio </a:t>
            </a:r>
          </a:p>
          <a:p>
            <a:r>
              <a:rPr lang="hr-HR" dirty="0">
                <a:effectLst/>
                <a:ea typeface="Times New Roman" panose="02020603050405020304" pitchFamily="18" charset="0"/>
                <a:cs typeface="Arial" panose="020B0604020202020204" pitchFamily="34" charset="0"/>
              </a:rPr>
              <a:t>U obrazloženju općeg dijela treba obrazložiti:</a:t>
            </a:r>
          </a:p>
          <a:p>
            <a:pPr marL="0" indent="0">
              <a:buNone/>
            </a:pPr>
            <a:r>
              <a:rPr lang="hr-HR" dirty="0">
                <a:ea typeface="Times New Roman" panose="02020603050405020304" pitchFamily="18" charset="0"/>
                <a:cs typeface="Arial" panose="020B0604020202020204" pitchFamily="34" charset="0"/>
              </a:rPr>
              <a:t>	- </a:t>
            </a:r>
            <a:r>
              <a:rPr lang="hr-HR" dirty="0">
                <a:effectLst/>
                <a:ea typeface="Times New Roman" panose="02020603050405020304" pitchFamily="18" charset="0"/>
                <a:cs typeface="Arial" panose="020B0604020202020204" pitchFamily="34" charset="0"/>
              </a:rPr>
              <a:t> ostvarenje prihoda i rashoda, primitaka i izdataka </a:t>
            </a:r>
          </a:p>
          <a:p>
            <a:pPr marL="0" indent="0">
              <a:buNone/>
            </a:pPr>
            <a:r>
              <a:rPr lang="hr-HR" dirty="0">
                <a:ea typeface="Times New Roman" panose="02020603050405020304" pitchFamily="18" charset="0"/>
                <a:cs typeface="Arial" panose="020B0604020202020204" pitchFamily="34" charset="0"/>
              </a:rPr>
              <a:t>	- </a:t>
            </a:r>
            <a:r>
              <a:rPr lang="hr-HR" dirty="0">
                <a:effectLst/>
                <a:ea typeface="Times New Roman" panose="02020603050405020304" pitchFamily="18" charset="0"/>
                <a:cs typeface="Arial" panose="020B0604020202020204" pitchFamily="34" charset="0"/>
              </a:rPr>
              <a:t>prenesenog manjka odnosno viška prihoda.</a:t>
            </a:r>
          </a:p>
          <a:p>
            <a:r>
              <a:rPr lang="hr-HR" dirty="0">
                <a:effectLst/>
                <a:ea typeface="Times New Roman" panose="02020603050405020304" pitchFamily="18" charset="0"/>
                <a:cs typeface="Arial" panose="020B0604020202020204" pitchFamily="34" charset="0"/>
              </a:rPr>
              <a:t> U obrazloženju posebnog dijela godišnjeg izvještaja o izvršenju financijskog plana potrebno je obrazložiti izvršenja aktivnosti i projekata iz posebnog dijela financijskog plana s ciljevima koji su ostvareni provedbom programa i pokazateljima uspješnosti realizacije tih ciljeva. </a:t>
            </a:r>
            <a:endParaRPr lang="hr-HR" dirty="0">
              <a:effectLst/>
              <a:ea typeface="Calibri" panose="020F0502020204030204" pitchFamily="34" charset="0"/>
              <a:cs typeface="Arial" panose="020B0604020202020204" pitchFamily="34" charset="0"/>
            </a:endParaRPr>
          </a:p>
          <a:p>
            <a:endParaRPr lang="hr-HR" dirty="0"/>
          </a:p>
        </p:txBody>
      </p:sp>
    </p:spTree>
    <p:extLst>
      <p:ext uri="{BB962C8B-B14F-4D97-AF65-F5344CB8AC3E}">
        <p14:creationId xmlns:p14="http://schemas.microsoft.com/office/powerpoint/2010/main" val="32557841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5F9BD-62FB-4B7C-AB88-7888E21EADCD}"/>
              </a:ext>
            </a:extLst>
          </p:cNvPr>
          <p:cNvSpPr>
            <a:spLocks noGrp="1"/>
          </p:cNvSpPr>
          <p:nvPr>
            <p:ph type="title"/>
          </p:nvPr>
        </p:nvSpPr>
        <p:spPr>
          <a:xfrm>
            <a:off x="251520" y="533400"/>
            <a:ext cx="8712968" cy="990600"/>
          </a:xfrm>
        </p:spPr>
        <p:txBody>
          <a:bodyPr>
            <a:noAutofit/>
          </a:bodyPr>
          <a:lstStyle/>
          <a:p>
            <a:r>
              <a:rPr lang="hr-HR" sz="3200" b="1" dirty="0">
                <a:effectLst/>
                <a:latin typeface="+mn-lt"/>
                <a:ea typeface="Times New Roman" panose="02020603050405020304" pitchFamily="18" charset="0"/>
              </a:rPr>
              <a:t>POSEBNI IZVJEŠTAJ U POLUGODIŠNJEM I GODIŠNJEM IZVJEŠTAJU O IZVRŠENJU FINANCIJSKOG PLANA</a:t>
            </a:r>
            <a:endParaRPr lang="hr-HR" sz="3200" b="1" dirty="0">
              <a:latin typeface="+mn-lt"/>
            </a:endParaRPr>
          </a:p>
        </p:txBody>
      </p:sp>
      <p:sp>
        <p:nvSpPr>
          <p:cNvPr id="3" name="Content Placeholder 2">
            <a:extLst>
              <a:ext uri="{FF2B5EF4-FFF2-40B4-BE49-F238E27FC236}">
                <a16:creationId xmlns:a16="http://schemas.microsoft.com/office/drawing/2014/main" id="{171F2E7A-6BB0-43CB-A722-289768131C2D}"/>
              </a:ext>
            </a:extLst>
          </p:cNvPr>
          <p:cNvSpPr>
            <a:spLocks noGrp="1"/>
          </p:cNvSpPr>
          <p:nvPr>
            <p:ph idx="1"/>
          </p:nvPr>
        </p:nvSpPr>
        <p:spPr>
          <a:xfrm>
            <a:off x="457200" y="1600200"/>
            <a:ext cx="8435280" cy="4876800"/>
          </a:xfrm>
        </p:spPr>
        <p:txBody>
          <a:bodyPr>
            <a:normAutofit/>
          </a:bodyPr>
          <a:lstStyle/>
          <a:p>
            <a:endParaRPr lang="hr-HR" b="1" dirty="0"/>
          </a:p>
          <a:p>
            <a:r>
              <a:rPr lang="hr-HR" b="1" dirty="0"/>
              <a:t>u polugodišnjem izvještaju </a:t>
            </a:r>
            <a:r>
              <a:rPr lang="hr-HR" dirty="0"/>
              <a:t>- </a:t>
            </a:r>
            <a:r>
              <a:rPr lang="hr-HR" dirty="0">
                <a:effectLst/>
                <a:ea typeface="Times New Roman" panose="02020603050405020304" pitchFamily="18" charset="0"/>
              </a:rPr>
              <a:t>izvještaj o zaduživanju na domaćem i stranom tržištu novca i kapitala</a:t>
            </a:r>
          </a:p>
          <a:p>
            <a:pPr algn="just">
              <a:spcBef>
                <a:spcPts val="0"/>
              </a:spcBef>
            </a:pPr>
            <a:r>
              <a:rPr lang="hr-HR" b="1" dirty="0">
                <a:effectLst/>
                <a:ea typeface="Times New Roman" panose="02020603050405020304" pitchFamily="18" charset="0"/>
                <a:cs typeface="Arial" panose="020B0604020202020204" pitchFamily="34" charset="0"/>
              </a:rPr>
              <a:t>u</a:t>
            </a:r>
            <a:r>
              <a:rPr lang="hr-HR" dirty="0">
                <a:effectLst/>
                <a:ea typeface="Times New Roman" panose="02020603050405020304" pitchFamily="18" charset="0"/>
                <a:cs typeface="Arial" panose="020B0604020202020204" pitchFamily="34" charset="0"/>
              </a:rPr>
              <a:t> </a:t>
            </a:r>
            <a:r>
              <a:rPr lang="hr-HR" b="1" dirty="0">
                <a:effectLst/>
                <a:ea typeface="Times New Roman" panose="02020603050405020304" pitchFamily="18" charset="0"/>
                <a:cs typeface="Arial" panose="020B0604020202020204" pitchFamily="34" charset="0"/>
              </a:rPr>
              <a:t>godišnjem izvještaju</a:t>
            </a:r>
          </a:p>
          <a:p>
            <a:pPr marL="0" indent="0" algn="just">
              <a:spcBef>
                <a:spcPts val="0"/>
              </a:spcBef>
              <a:buNone/>
            </a:pPr>
            <a:r>
              <a:rPr lang="hr-HR" dirty="0">
                <a:effectLst/>
                <a:ea typeface="Times New Roman" panose="02020603050405020304" pitchFamily="18" charset="0"/>
                <a:cs typeface="Arial" panose="020B0604020202020204" pitchFamily="34" charset="0"/>
              </a:rPr>
              <a:t>	– </a:t>
            </a:r>
            <a:r>
              <a:rPr lang="hr-HR" b="1" dirty="0">
                <a:effectLst/>
                <a:ea typeface="Times New Roman" panose="02020603050405020304" pitchFamily="18" charset="0"/>
                <a:cs typeface="Arial" panose="020B0604020202020204" pitchFamily="34" charset="0"/>
              </a:rPr>
              <a:t>izvještaj o korištenju sredstava fondova Europske unije</a:t>
            </a:r>
            <a:endParaRPr lang="hr-HR" b="1" dirty="0">
              <a:effectLst/>
              <a:ea typeface="Calibri" panose="020F0502020204030204" pitchFamily="34" charset="0"/>
              <a:cs typeface="Arial" panose="020B0604020202020204" pitchFamily="34" charset="0"/>
            </a:endParaRPr>
          </a:p>
          <a:p>
            <a:pPr marL="0" indent="0" algn="just">
              <a:spcBef>
                <a:spcPts val="0"/>
              </a:spcBef>
              <a:buNone/>
            </a:pPr>
            <a:r>
              <a:rPr lang="hr-HR" dirty="0">
                <a:effectLst/>
                <a:ea typeface="Times New Roman" panose="02020603050405020304" pitchFamily="18" charset="0"/>
                <a:cs typeface="Arial" panose="020B0604020202020204" pitchFamily="34" charset="0"/>
              </a:rPr>
              <a:t>	– izvještaj o zaduživanju na domaćem i stranom tržištu 	    	   novca i kapitala</a:t>
            </a:r>
            <a:endParaRPr lang="hr-HR" dirty="0">
              <a:effectLst/>
              <a:ea typeface="Calibri" panose="020F0502020204030204" pitchFamily="34" charset="0"/>
              <a:cs typeface="Arial" panose="020B0604020202020204" pitchFamily="34" charset="0"/>
            </a:endParaRPr>
          </a:p>
          <a:p>
            <a:pPr marL="0" indent="0" algn="just">
              <a:spcBef>
                <a:spcPts val="0"/>
              </a:spcBef>
              <a:buNone/>
            </a:pPr>
            <a:r>
              <a:rPr lang="hr-HR" dirty="0">
                <a:effectLst/>
                <a:ea typeface="Times New Roman" panose="02020603050405020304" pitchFamily="18" charset="0"/>
                <a:cs typeface="Arial" panose="020B0604020202020204" pitchFamily="34" charset="0"/>
              </a:rPr>
              <a:t>	– izvještaj o danim zajmovima i potraživanjima po danim 	    	    zaj­movima</a:t>
            </a:r>
            <a:endParaRPr lang="hr-HR" dirty="0">
              <a:effectLst/>
              <a:ea typeface="Calibri" panose="020F0502020204030204" pitchFamily="34" charset="0"/>
              <a:cs typeface="Arial" panose="020B0604020202020204" pitchFamily="34" charset="0"/>
            </a:endParaRPr>
          </a:p>
          <a:p>
            <a:pPr marL="0" indent="0" algn="just">
              <a:spcBef>
                <a:spcPts val="0"/>
              </a:spcBef>
              <a:buNone/>
            </a:pPr>
            <a:r>
              <a:rPr lang="hr-HR" dirty="0">
                <a:effectLst/>
                <a:ea typeface="Times New Roman" panose="02020603050405020304" pitchFamily="18" charset="0"/>
                <a:cs typeface="Arial" panose="020B0604020202020204" pitchFamily="34" charset="0"/>
              </a:rPr>
              <a:t>	– </a:t>
            </a:r>
            <a:r>
              <a:rPr lang="hr-HR" b="1" dirty="0">
                <a:effectLst/>
                <a:ea typeface="Times New Roman" panose="02020603050405020304" pitchFamily="18" charset="0"/>
                <a:cs typeface="Arial" panose="020B0604020202020204" pitchFamily="34" charset="0"/>
              </a:rPr>
              <a:t>izvještaj o stanju potraživanja i dospjelih obveza te o 	    	   stanju potencijalnih obveza po osnovi sudskih sporova</a:t>
            </a:r>
            <a:endParaRPr lang="hr-HR" b="1" dirty="0">
              <a:effectLst/>
              <a:ea typeface="Calibri" panose="020F0502020204030204" pitchFamily="34" charset="0"/>
              <a:cs typeface="Arial" panose="020B0604020202020204" pitchFamily="34" charset="0"/>
            </a:endParaRPr>
          </a:p>
          <a:p>
            <a:endParaRPr lang="hr-HR" dirty="0"/>
          </a:p>
        </p:txBody>
      </p:sp>
    </p:spTree>
    <p:extLst>
      <p:ext uri="{BB962C8B-B14F-4D97-AF65-F5344CB8AC3E}">
        <p14:creationId xmlns:p14="http://schemas.microsoft.com/office/powerpoint/2010/main" val="28022091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18DE8-CD4F-4758-B3CC-1562A0890193}"/>
              </a:ext>
            </a:extLst>
          </p:cNvPr>
          <p:cNvSpPr>
            <a:spLocks noGrp="1"/>
          </p:cNvSpPr>
          <p:nvPr>
            <p:ph type="title"/>
          </p:nvPr>
        </p:nvSpPr>
        <p:spPr/>
        <p:txBody>
          <a:bodyPr>
            <a:noAutofit/>
          </a:bodyPr>
          <a:lstStyle/>
          <a:p>
            <a:r>
              <a:rPr lang="hr-HR" sz="3200" b="1" dirty="0"/>
              <a:t>POLUGODIŠNJI IZVJEŠTAJ O IZVRŠENJU FINANCIJSKOG PLANA ZA 2022. GODINU</a:t>
            </a:r>
          </a:p>
        </p:txBody>
      </p:sp>
      <p:sp>
        <p:nvSpPr>
          <p:cNvPr id="3" name="Content Placeholder 2">
            <a:extLst>
              <a:ext uri="{FF2B5EF4-FFF2-40B4-BE49-F238E27FC236}">
                <a16:creationId xmlns:a16="http://schemas.microsoft.com/office/drawing/2014/main" id="{134D2EA6-4AB4-4572-837F-AA1A607223D9}"/>
              </a:ext>
            </a:extLst>
          </p:cNvPr>
          <p:cNvSpPr>
            <a:spLocks noGrp="1"/>
          </p:cNvSpPr>
          <p:nvPr>
            <p:ph idx="1"/>
          </p:nvPr>
        </p:nvSpPr>
        <p:spPr/>
        <p:txBody>
          <a:bodyPr>
            <a:normAutofit/>
          </a:bodyPr>
          <a:lstStyle/>
          <a:p>
            <a:endParaRPr lang="hr-HR" b="1" dirty="0">
              <a:effectLst/>
              <a:ea typeface="Calibri" panose="020F0502020204030204" pitchFamily="34" charset="0"/>
            </a:endParaRPr>
          </a:p>
          <a:p>
            <a:r>
              <a:rPr lang="hr-HR" dirty="0">
                <a:effectLst/>
                <a:ea typeface="Calibri" panose="020F0502020204030204" pitchFamily="34" charset="0"/>
              </a:rPr>
              <a:t>Ministar financija pravilnikom treba propisati izgled i sadržaj izvještaja o izvršenju u roku  od šest mjeseci od dana stupanja na snagu Zakona, dakle najkasnije do </a:t>
            </a:r>
            <a:r>
              <a:rPr lang="hr-HR" b="1" dirty="0">
                <a:effectLst/>
                <a:ea typeface="Calibri" panose="020F0502020204030204" pitchFamily="34" charset="0"/>
              </a:rPr>
              <a:t>30. lipnja 2022. godine</a:t>
            </a:r>
            <a:r>
              <a:rPr lang="hr-HR" dirty="0">
                <a:effectLst/>
                <a:ea typeface="Calibri" panose="020F0502020204030204" pitchFamily="34" charset="0"/>
              </a:rPr>
              <a:t>.</a:t>
            </a:r>
          </a:p>
          <a:p>
            <a:r>
              <a:rPr lang="hr-HR" dirty="0">
                <a:effectLst/>
                <a:ea typeface="Calibri" panose="020F0502020204030204" pitchFamily="34" charset="0"/>
              </a:rPr>
              <a:t>Njegovo donošenje značajno je za izradu prvog izvještaja prema novom ZOP-u, a to je polugodišnji izvještaj o izvršenju financijskog plana za 2022. godinu. </a:t>
            </a:r>
          </a:p>
          <a:p>
            <a:r>
              <a:rPr lang="hr-HR" dirty="0">
                <a:effectLst/>
                <a:ea typeface="Calibri" panose="020F0502020204030204" pitchFamily="34" charset="0"/>
              </a:rPr>
              <a:t>Rok za njegovo usvajanje od strane školskog odbora je </a:t>
            </a:r>
            <a:r>
              <a:rPr lang="hr-HR" b="1" dirty="0">
                <a:effectLst/>
                <a:ea typeface="Calibri" panose="020F0502020204030204" pitchFamily="34" charset="0"/>
              </a:rPr>
              <a:t>31. srpnja 2022. godine</a:t>
            </a:r>
            <a:endParaRPr lang="hr-HR" b="1" dirty="0"/>
          </a:p>
        </p:txBody>
      </p:sp>
    </p:spTree>
    <p:extLst>
      <p:ext uri="{BB962C8B-B14F-4D97-AF65-F5344CB8AC3E}">
        <p14:creationId xmlns:p14="http://schemas.microsoft.com/office/powerpoint/2010/main" val="30344475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0395F-2662-4D95-A809-0BEA316098C0}"/>
              </a:ext>
            </a:extLst>
          </p:cNvPr>
          <p:cNvSpPr>
            <a:spLocks noGrp="1"/>
          </p:cNvSpPr>
          <p:nvPr>
            <p:ph type="title"/>
          </p:nvPr>
        </p:nvSpPr>
        <p:spPr/>
        <p:txBody>
          <a:bodyPr>
            <a:normAutofit fontScale="90000"/>
          </a:bodyPr>
          <a:lstStyle/>
          <a:p>
            <a:r>
              <a:rPr lang="hr-HR" sz="3100" b="1" dirty="0">
                <a:effectLst/>
                <a:ea typeface="Calibri" panose="020F0502020204030204" pitchFamily="34" charset="0"/>
                <a:cs typeface="Arial" panose="020B0604020202020204" pitchFamily="34" charset="0"/>
              </a:rPr>
              <a:t/>
            </a:r>
            <a:br>
              <a:rPr lang="hr-HR" sz="3100" b="1" dirty="0">
                <a:effectLst/>
                <a:ea typeface="Calibri" panose="020F0502020204030204" pitchFamily="34" charset="0"/>
                <a:cs typeface="Arial" panose="020B0604020202020204" pitchFamily="34" charset="0"/>
              </a:rPr>
            </a:br>
            <a:r>
              <a:rPr lang="hr-HR" sz="3100" b="1" dirty="0">
                <a:effectLst/>
                <a:ea typeface="Calibri" panose="020F0502020204030204" pitchFamily="34" charset="0"/>
                <a:cs typeface="Arial" panose="020B0604020202020204" pitchFamily="34" charset="0"/>
              </a:rPr>
              <a:t>PITANJE BR. 20. SREDSTVA SU UTROŠENA U SKLADU S FINANCIJSKIM PLANOM </a:t>
            </a:r>
            <a:r>
              <a:rPr lang="hr-HR" b="1" dirty="0">
                <a:effectLst/>
                <a:ea typeface="Calibri" panose="020F0502020204030204" pitchFamily="34" charset="0"/>
                <a:cs typeface="Arial" panose="020B0604020202020204" pitchFamily="34" charset="0"/>
              </a:rPr>
              <a:t/>
            </a:r>
            <a:br>
              <a:rPr lang="hr-HR" b="1" dirty="0">
                <a:effectLst/>
                <a:ea typeface="Calibri" panose="020F0502020204030204" pitchFamily="34" charset="0"/>
                <a:cs typeface="Arial" panose="020B0604020202020204" pitchFamily="34" charset="0"/>
              </a:rPr>
            </a:br>
            <a:endParaRPr lang="hr-HR" dirty="0"/>
          </a:p>
        </p:txBody>
      </p:sp>
      <p:sp>
        <p:nvSpPr>
          <p:cNvPr id="3" name="Content Placeholder 2">
            <a:extLst>
              <a:ext uri="{FF2B5EF4-FFF2-40B4-BE49-F238E27FC236}">
                <a16:creationId xmlns:a16="http://schemas.microsoft.com/office/drawing/2014/main" id="{7D97B8F2-B822-4CB2-859E-8DB8279C3402}"/>
              </a:ext>
            </a:extLst>
          </p:cNvPr>
          <p:cNvSpPr>
            <a:spLocks noGrp="1"/>
          </p:cNvSpPr>
          <p:nvPr>
            <p:ph idx="1"/>
          </p:nvPr>
        </p:nvSpPr>
        <p:spPr/>
        <p:txBody>
          <a:bodyPr/>
          <a:lstStyle/>
          <a:p>
            <a:endParaRPr lang="hr-HR" dirty="0"/>
          </a:p>
          <a:p>
            <a:r>
              <a:rPr lang="hr-HR" dirty="0"/>
              <a:t>Usporedba financijskog plana i izvršenja – nije utrošeno više od planiranih </a:t>
            </a:r>
            <a:r>
              <a:rPr lang="hr-HR" b="1" dirty="0"/>
              <a:t>IF 1 opći prihodi i primici</a:t>
            </a:r>
          </a:p>
          <a:p>
            <a:r>
              <a:rPr lang="hr-HR" b="1" dirty="0"/>
              <a:t>Usporedba planiranih i izvršenja rashoda prema ekonomskoj i programskoj klasifikaciji</a:t>
            </a:r>
          </a:p>
          <a:p>
            <a:r>
              <a:rPr lang="hr-HR" b="1" dirty="0">
                <a:effectLst/>
                <a:ea typeface="Calibri" panose="020F0502020204030204" pitchFamily="34" charset="0"/>
                <a:cs typeface="Arial" panose="020B0604020202020204" pitchFamily="34" charset="0"/>
              </a:rPr>
              <a:t>Za davanje odgovora nije bilo dovoljno samo usporediti planirani i ostvareni iznos rashoda po izvoru financiranja opći prihodi i primici već i po ekonomskoj i programskoj klasifikaciji</a:t>
            </a:r>
            <a:endParaRPr lang="hr-HR" dirty="0">
              <a:effectLst/>
              <a:ea typeface="Calibri" panose="020F0502020204030204" pitchFamily="34" charset="0"/>
              <a:cs typeface="Arial" panose="020B0604020202020204" pitchFamily="34" charset="0"/>
            </a:endParaRPr>
          </a:p>
          <a:p>
            <a:endParaRPr lang="hr-HR" b="1" dirty="0"/>
          </a:p>
        </p:txBody>
      </p:sp>
    </p:spTree>
    <p:extLst>
      <p:ext uri="{BB962C8B-B14F-4D97-AF65-F5344CB8AC3E}">
        <p14:creationId xmlns:p14="http://schemas.microsoft.com/office/powerpoint/2010/main" val="388489423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1B6B2-7B71-4715-BE6E-81CA035D91A3}"/>
              </a:ext>
            </a:extLst>
          </p:cNvPr>
          <p:cNvSpPr>
            <a:spLocks noGrp="1"/>
          </p:cNvSpPr>
          <p:nvPr>
            <p:ph type="title"/>
          </p:nvPr>
        </p:nvSpPr>
        <p:spPr/>
        <p:txBody>
          <a:bodyPr/>
          <a:lstStyle/>
          <a:p>
            <a:endParaRPr lang="hr-HR"/>
          </a:p>
        </p:txBody>
      </p:sp>
      <p:graphicFrame>
        <p:nvGraphicFramePr>
          <p:cNvPr id="4" name="Content Placeholder 3">
            <a:extLst>
              <a:ext uri="{FF2B5EF4-FFF2-40B4-BE49-F238E27FC236}">
                <a16:creationId xmlns:a16="http://schemas.microsoft.com/office/drawing/2014/main" id="{4C619112-1974-4B81-A25A-75874F366696}"/>
              </a:ext>
            </a:extLst>
          </p:cNvPr>
          <p:cNvGraphicFramePr>
            <a:graphicFrameLocks noGrp="1"/>
          </p:cNvGraphicFramePr>
          <p:nvPr>
            <p:ph idx="1"/>
            <p:extLst>
              <p:ext uri="{D42A27DB-BD31-4B8C-83A1-F6EECF244321}">
                <p14:modId xmlns:p14="http://schemas.microsoft.com/office/powerpoint/2010/main" val="370799031"/>
              </p:ext>
            </p:extLst>
          </p:nvPr>
        </p:nvGraphicFramePr>
        <p:xfrm>
          <a:off x="424583" y="116632"/>
          <a:ext cx="8229599" cy="6400484"/>
        </p:xfrm>
        <a:graphic>
          <a:graphicData uri="http://schemas.openxmlformats.org/drawingml/2006/table">
            <a:tbl>
              <a:tblPr firstRow="1" firstCol="1" bandRow="1"/>
              <a:tblGrid>
                <a:gridCol w="892366">
                  <a:extLst>
                    <a:ext uri="{9D8B030D-6E8A-4147-A177-3AD203B41FA5}">
                      <a16:colId xmlns:a16="http://schemas.microsoft.com/office/drawing/2014/main" val="2965192361"/>
                    </a:ext>
                  </a:extLst>
                </a:gridCol>
                <a:gridCol w="3810038">
                  <a:extLst>
                    <a:ext uri="{9D8B030D-6E8A-4147-A177-3AD203B41FA5}">
                      <a16:colId xmlns:a16="http://schemas.microsoft.com/office/drawing/2014/main" val="1433994087"/>
                    </a:ext>
                  </a:extLst>
                </a:gridCol>
                <a:gridCol w="1428620">
                  <a:extLst>
                    <a:ext uri="{9D8B030D-6E8A-4147-A177-3AD203B41FA5}">
                      <a16:colId xmlns:a16="http://schemas.microsoft.com/office/drawing/2014/main" val="1985399473"/>
                    </a:ext>
                  </a:extLst>
                </a:gridCol>
                <a:gridCol w="1368152">
                  <a:extLst>
                    <a:ext uri="{9D8B030D-6E8A-4147-A177-3AD203B41FA5}">
                      <a16:colId xmlns:a16="http://schemas.microsoft.com/office/drawing/2014/main" val="628723886"/>
                    </a:ext>
                  </a:extLst>
                </a:gridCol>
                <a:gridCol w="730423">
                  <a:extLst>
                    <a:ext uri="{9D8B030D-6E8A-4147-A177-3AD203B41FA5}">
                      <a16:colId xmlns:a16="http://schemas.microsoft.com/office/drawing/2014/main" val="3236309798"/>
                    </a:ext>
                  </a:extLst>
                </a:gridCol>
              </a:tblGrid>
              <a:tr h="462669">
                <a:tc>
                  <a:txBody>
                    <a:bodyPr/>
                    <a:lstStyle/>
                    <a:p>
                      <a:pPr algn="ctr">
                        <a:lnSpc>
                          <a:spcPct val="107000"/>
                        </a:lnSpc>
                        <a:spcAft>
                          <a:spcPts val="800"/>
                        </a:spcAft>
                      </a:pPr>
                      <a:r>
                        <a:rPr lang="hr-HR"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Brojčana oznaka</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Naziv</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PLAN 2021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IZVRŠENJE 2021</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INDEKS</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660368360"/>
                  </a:ext>
                </a:extLst>
              </a:tr>
              <a:tr h="93126">
                <a:tc>
                  <a:txBody>
                    <a:bodyPr/>
                    <a:lstStyle/>
                    <a:p>
                      <a:pPr algn="ctr">
                        <a:lnSpc>
                          <a:spcPct val="107000"/>
                        </a:lnSpc>
                        <a:spcAft>
                          <a:spcPts val="800"/>
                        </a:spcAft>
                      </a:pPr>
                      <a:r>
                        <a:rPr lang="hr-HR" sz="9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hr-HR" sz="9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800"/>
                        </a:spcAft>
                      </a:pPr>
                      <a:r>
                        <a:rPr lang="hr-HR" sz="9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hr-HR" sz="9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800"/>
                        </a:spcAft>
                      </a:pPr>
                      <a:r>
                        <a:rPr lang="hr-HR" sz="9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hr-HR" sz="9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800"/>
                        </a:spcAft>
                      </a:pPr>
                      <a:r>
                        <a:rPr lang="hr-HR" sz="9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hr-HR" sz="9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800"/>
                        </a:spcAft>
                      </a:pPr>
                      <a:r>
                        <a:rPr lang="hr-HR" sz="9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hr-HR" sz="9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389193090"/>
                  </a:ext>
                </a:extLst>
              </a:tr>
              <a:tr h="228754">
                <a:tc rowSpan="2">
                  <a:txBody>
                    <a:bodyPr/>
                    <a:lstStyle/>
                    <a:p>
                      <a:pPr>
                        <a:lnSpc>
                          <a:spcPct val="107000"/>
                        </a:lnSpc>
                        <a:spcAft>
                          <a:spcPts val="800"/>
                        </a:spcAft>
                      </a:pPr>
                      <a:r>
                        <a:rPr lang="hr-HR" sz="12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Program 7006</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gridSpan="4">
                  <a:txBody>
                    <a:bodyPr/>
                    <a:lstStyle/>
                    <a:p>
                      <a:pP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FINANCIRANJE OSNOVNOG ŠKOLSTVA PREMA MINIMALNOM STANDARDU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hr-HR"/>
                    </a:p>
                  </a:txBody>
                  <a:tcPr/>
                </a:tc>
                <a:tc hMerge="1">
                  <a:txBody>
                    <a:bodyPr/>
                    <a:lstStyle/>
                    <a:p>
                      <a:endParaRPr lang="hr-HR"/>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a:lnSpc>
                          <a:spcPct val="107000"/>
                        </a:lnSpc>
                        <a:spcAft>
                          <a:spcPts val="800"/>
                        </a:spcAft>
                      </a:pPr>
                      <a:endParaRPr lang="hr-HR" sz="16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761659539"/>
                  </a:ext>
                </a:extLst>
              </a:tr>
              <a:tr h="228754">
                <a:tc vMerge="1">
                  <a:txBody>
                    <a:bodyPr/>
                    <a:lstStyle/>
                    <a:p>
                      <a:endParaRPr lang="hr-HR"/>
                    </a:p>
                  </a:txBody>
                  <a:tcPr/>
                </a:tc>
                <a:tc>
                  <a:txBody>
                    <a:bodyPr/>
                    <a:lstStyle/>
                    <a:p>
                      <a:pPr>
                        <a:lnSpc>
                          <a:spcPct val="107000"/>
                        </a:lnSpc>
                        <a:spcAft>
                          <a:spcPts val="800"/>
                        </a:spcAft>
                      </a:pPr>
                      <a:r>
                        <a:rPr lang="hr-HR" sz="12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IF OPĆI PRIHODI I PRIMICI</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1.324.398,00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1.324.398,00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787151675"/>
                  </a:ext>
                </a:extLst>
              </a:tr>
              <a:tr h="250975">
                <a:tc>
                  <a:txBody>
                    <a:bodyPr/>
                    <a:lstStyle/>
                    <a:p>
                      <a:pP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 7006 03</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INV. ODRŽ. OBJEKATA I OPREME U OSN. ŠKOLSTVU</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100.000,00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100.000,00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081848462"/>
                  </a:ext>
                </a:extLst>
              </a:tr>
              <a:tr h="111797">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3</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Rashodi poslovanja</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100.000,00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100.000,00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100</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221726225"/>
                  </a:ext>
                </a:extLst>
              </a:tr>
              <a:tr h="111797">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32</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Materijalni rashodi</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100.000,00 </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100.000,00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100</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127197173"/>
                  </a:ext>
                </a:extLst>
              </a:tr>
              <a:tr h="111797">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323</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Rashodi za usluge</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100.000,00 </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100.000,00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100</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448753476"/>
                  </a:ext>
                </a:extLst>
              </a:tr>
              <a:tr h="228754">
                <a:tc>
                  <a:txBody>
                    <a:bodyPr/>
                    <a:lstStyle/>
                    <a:p>
                      <a:pPr algn="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3232</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Usluge tekućeg i invest. održav.</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0,00 </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100.000,00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0</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771231480"/>
                  </a:ext>
                </a:extLst>
              </a:tr>
              <a:tr h="202865">
                <a:tc>
                  <a:txBody>
                    <a:bodyPr/>
                    <a:lstStyle/>
                    <a:p>
                      <a:pP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 7006 04</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FINANCIRANJE OPĆIH TROŠK.OSN. ŠKOLSTVA</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259.128,00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259.128,00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535450893"/>
                  </a:ext>
                </a:extLst>
              </a:tr>
              <a:tr h="111797">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3</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Rashodi poslovanja</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259.128,00 </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259.128,00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100</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10347625"/>
                  </a:ext>
                </a:extLst>
              </a:tr>
              <a:tr h="111797">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32</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Materijalni rashodi</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259.128,00 </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259.128,00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100</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936010421"/>
                  </a:ext>
                </a:extLst>
              </a:tr>
              <a:tr h="228754">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321</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Naknade troškova zaposlenima</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29.750,00 </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29.750,00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100</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25887215"/>
                  </a:ext>
                </a:extLst>
              </a:tr>
              <a:tr h="111797">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3211</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Službena putovanja</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11.500,00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46805408"/>
                  </a:ext>
                </a:extLst>
              </a:tr>
              <a:tr h="228754">
                <a:tc>
                  <a:txBody>
                    <a:bodyPr/>
                    <a:lstStyle/>
                    <a:p>
                      <a:pPr algn="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3213</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Stručno usavršavanje zaposlenika</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0,00 </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3.250,00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19155368"/>
                  </a:ext>
                </a:extLst>
              </a:tr>
              <a:tr h="228754">
                <a:tc>
                  <a:txBody>
                    <a:bodyPr/>
                    <a:lstStyle/>
                    <a:p>
                      <a:pPr algn="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3214</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Ostale naknade trošk. Zaposl.</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15.000,00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39419" marR="394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85297928"/>
                  </a:ext>
                </a:extLst>
              </a:tr>
              <a:tr h="228754">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322</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Rashodi za materijal i energiju</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68.530,00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68.530,00 </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100</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58257982"/>
                  </a:ext>
                </a:extLst>
              </a:tr>
              <a:tr h="228754">
                <a:tc>
                  <a:txBody>
                    <a:bodyPr/>
                    <a:lstStyle/>
                    <a:p>
                      <a:pPr algn="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3221</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Uredski  mat. i ostali mat.rashodi</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52.530,00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364500667"/>
                  </a:ext>
                </a:extLst>
              </a:tr>
              <a:tr h="228754">
                <a:tc>
                  <a:txBody>
                    <a:bodyPr/>
                    <a:lstStyle/>
                    <a:p>
                      <a:pPr algn="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3223</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Energija</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0,00 </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319991049"/>
                  </a:ext>
                </a:extLst>
              </a:tr>
              <a:tr h="228754">
                <a:tc>
                  <a:txBody>
                    <a:bodyPr/>
                    <a:lstStyle/>
                    <a:p>
                      <a:pPr algn="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3224</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Mat. i dijelovi za tek.i invest.održ.</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0,00 </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15.000,00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316871411"/>
                  </a:ext>
                </a:extLst>
              </a:tr>
              <a:tr h="228754">
                <a:tc>
                  <a:txBody>
                    <a:bodyPr/>
                    <a:lstStyle/>
                    <a:p>
                      <a:pPr algn="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3225</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Sitni inventar i auto gume</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0,00 </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1.000,00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773033588"/>
                  </a:ext>
                </a:extLst>
              </a:tr>
              <a:tr h="228754">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323</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Rashodi za usluge</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160.398,00 </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160.398,00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100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1277177"/>
                  </a:ext>
                </a:extLst>
              </a:tr>
              <a:tr h="228754">
                <a:tc rowSpan="2">
                  <a:txBody>
                    <a:bodyPr/>
                    <a:lstStyle/>
                    <a:p>
                      <a:pP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PROGRAM 7008</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gridSpan="4">
                  <a:txBody>
                    <a:bodyPr/>
                    <a:lstStyle/>
                    <a:p>
                      <a:pP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FINANCIRANJE OSNOVNOG ŠKOLSTVA DOPUNSKI STANDARD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hr-H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hr-H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hr-H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0286525"/>
                  </a:ext>
                </a:extLst>
              </a:tr>
              <a:tr h="228754">
                <a:tc vMerge="1">
                  <a:txBody>
                    <a:bodyPr/>
                    <a:lstStyle/>
                    <a:p>
                      <a:endParaRPr lang="hr-H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IF OPĆI PRIHODI I PRIMICI</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25.200,00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25.200,00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07000"/>
                        </a:lnSpc>
                        <a:spcAft>
                          <a:spcPts val="800"/>
                        </a:spcAft>
                      </a:pPr>
                      <a:r>
                        <a:rPr lang="hr-HR" sz="12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169691009"/>
                  </a:ext>
                </a:extLst>
              </a:tr>
              <a:tr h="111797">
                <a:tc>
                  <a:txBody>
                    <a:bodyPr/>
                    <a:lstStyle/>
                    <a:p>
                      <a:pPr>
                        <a:lnSpc>
                          <a:spcPct val="107000"/>
                        </a:lnSpc>
                        <a:spcAft>
                          <a:spcPts val="800"/>
                        </a:spcAft>
                      </a:pPr>
                      <a:r>
                        <a:rPr lang="hr-HR" sz="12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 7008 03</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PROGRAM RADA S DJECOM S TEŠK. U RAZVOJU</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25.200,00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25.200,00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07000"/>
                        </a:lnSpc>
                        <a:spcAft>
                          <a:spcPts val="800"/>
                        </a:spcAft>
                      </a:pPr>
                      <a:r>
                        <a:rPr lang="hr-HR" sz="12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848729947"/>
                  </a:ext>
                </a:extLst>
              </a:tr>
              <a:tr h="228754">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3</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Rashodi poslovanja</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17.200,00 </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17.200,00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100</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045344281"/>
                  </a:ext>
                </a:extLst>
              </a:tr>
              <a:tr h="111797">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32</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a:effectLst/>
                          <a:latin typeface="Calibri" panose="020F0502020204030204" pitchFamily="34" charset="0"/>
                          <a:ea typeface="Times New Roman" panose="02020603050405020304" pitchFamily="18" charset="0"/>
                          <a:cs typeface="Calibri" panose="020F0502020204030204" pitchFamily="34" charset="0"/>
                        </a:rPr>
                        <a:t>Materijalni rashodi</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17.200,00 </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17.200,00</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100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877864856"/>
                  </a:ext>
                </a:extLst>
              </a:tr>
              <a:tr h="111797">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322</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Rashodi za materijal i energiju</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11.200,00 </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a:effectLst/>
                          <a:latin typeface="Calibri" panose="020F0502020204030204" pitchFamily="34" charset="0"/>
                          <a:ea typeface="Times New Roman" panose="02020603050405020304" pitchFamily="18" charset="0"/>
                          <a:cs typeface="Calibri" panose="020F0502020204030204" pitchFamily="34" charset="0"/>
                        </a:rPr>
                        <a:t>11.200,00</a:t>
                      </a:r>
                      <a:endParaRPr lang="hr-HR"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b="1" dirty="0">
                          <a:effectLst/>
                          <a:latin typeface="Calibri" panose="020F0502020204030204" pitchFamily="34" charset="0"/>
                          <a:ea typeface="Times New Roman" panose="02020603050405020304" pitchFamily="18" charset="0"/>
                          <a:cs typeface="Calibri" panose="020F0502020204030204" pitchFamily="34" charset="0"/>
                        </a:rPr>
                        <a:t>100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422545956"/>
                  </a:ext>
                </a:extLst>
              </a:tr>
              <a:tr h="228754">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3222</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Materijal i sirovine</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0,00 </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11.200,00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lnSpc>
                          <a:spcPct val="107000"/>
                        </a:lnSpc>
                        <a:spcAft>
                          <a:spcPts val="800"/>
                        </a:spcAft>
                      </a:pPr>
                      <a:r>
                        <a:rPr lang="hr-HR" sz="1200" dirty="0">
                          <a:effectLst/>
                          <a:latin typeface="Calibri" panose="020F0502020204030204" pitchFamily="34" charset="0"/>
                          <a:ea typeface="Times New Roman" panose="02020603050405020304" pitchFamily="18" charset="0"/>
                          <a:cs typeface="Calibri" panose="020F0502020204030204" pitchFamily="34" charset="0"/>
                        </a:rPr>
                        <a:t>0</a:t>
                      </a:r>
                      <a:endParaRPr lang="hr-HR"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771804348"/>
                  </a:ext>
                </a:extLst>
              </a:tr>
            </a:tbl>
          </a:graphicData>
        </a:graphic>
      </p:graphicFrame>
    </p:spTree>
    <p:extLst>
      <p:ext uri="{BB962C8B-B14F-4D97-AF65-F5344CB8AC3E}">
        <p14:creationId xmlns:p14="http://schemas.microsoft.com/office/powerpoint/2010/main" val="111645943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105FB-D3E8-451D-9E1D-C4D65B2236DE}"/>
              </a:ext>
            </a:extLst>
          </p:cNvPr>
          <p:cNvSpPr>
            <a:spLocks noGrp="1"/>
          </p:cNvSpPr>
          <p:nvPr>
            <p:ph type="title"/>
          </p:nvPr>
        </p:nvSpPr>
        <p:spPr/>
        <p:txBody>
          <a:bodyPr>
            <a:normAutofit/>
          </a:bodyPr>
          <a:lstStyle/>
          <a:p>
            <a:r>
              <a:rPr lang="hr-HR" sz="3200" b="1" dirty="0"/>
              <a:t>PREKRŠAJNE ODREDBE</a:t>
            </a:r>
          </a:p>
        </p:txBody>
      </p:sp>
      <p:sp>
        <p:nvSpPr>
          <p:cNvPr id="3" name="Content Placeholder 2">
            <a:extLst>
              <a:ext uri="{FF2B5EF4-FFF2-40B4-BE49-F238E27FC236}">
                <a16:creationId xmlns:a16="http://schemas.microsoft.com/office/drawing/2014/main" id="{3AD7FAE0-9316-4A6D-8CC0-A02314563AC5}"/>
              </a:ext>
            </a:extLst>
          </p:cNvPr>
          <p:cNvSpPr>
            <a:spLocks noGrp="1"/>
          </p:cNvSpPr>
          <p:nvPr>
            <p:ph idx="1"/>
          </p:nvPr>
        </p:nvSpPr>
        <p:spPr/>
        <p:txBody>
          <a:bodyPr/>
          <a:lstStyle/>
          <a:p>
            <a:r>
              <a:rPr lang="hr-HR" sz="2800" dirty="0">
                <a:effectLst/>
                <a:ea typeface="Times New Roman" panose="02020603050405020304" pitchFamily="18" charset="0"/>
                <a:cs typeface="Arial" panose="020B0604020202020204" pitchFamily="34" charset="0"/>
              </a:rPr>
              <a:t>Novčanom kaznom u iznosu od 10.000,00 do 50.000,00 kuna kaznit će se za prekršaj odgovorna osoba:</a:t>
            </a:r>
            <a:endParaRPr lang="hr-HR" sz="2800" dirty="0">
              <a:effectLst/>
              <a:ea typeface="Calibri" panose="020F0502020204030204" pitchFamily="34" charset="0"/>
              <a:cs typeface="Arial" panose="020B0604020202020204" pitchFamily="34" charset="0"/>
            </a:endParaRPr>
          </a:p>
          <a:p>
            <a:endParaRPr lang="hr-HR" sz="2800" dirty="0">
              <a:effectLst/>
              <a:ea typeface="Times New Roman" panose="02020603050405020304" pitchFamily="18" charset="0"/>
              <a:cs typeface="Arial" panose="020B0604020202020204" pitchFamily="34" charset="0"/>
            </a:endParaRPr>
          </a:p>
          <a:p>
            <a:r>
              <a:rPr lang="hr-HR" sz="2800" dirty="0">
                <a:effectLst/>
                <a:ea typeface="Times New Roman" panose="02020603050405020304" pitchFamily="18" charset="0"/>
                <a:cs typeface="Arial" panose="020B0604020202020204" pitchFamily="34" charset="0"/>
              </a:rPr>
              <a:t>50. ako sadržaj polugodišnjeg izvještaja o izvršenju proračuna i godišnjeg izvještaja o izvršenju proračuna nije sukladan pravilniku kojega će donijeti Ministar, a  kojim će se odrediti izgled i sadržaj izvještaja</a:t>
            </a:r>
          </a:p>
          <a:p>
            <a:endParaRPr lang="hr-HR" dirty="0"/>
          </a:p>
        </p:txBody>
      </p:sp>
    </p:spTree>
    <p:extLst>
      <p:ext uri="{BB962C8B-B14F-4D97-AF65-F5344CB8AC3E}">
        <p14:creationId xmlns:p14="http://schemas.microsoft.com/office/powerpoint/2010/main" val="32569475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A1821-1409-4043-981F-7896F5B0ADA9}"/>
              </a:ext>
            </a:extLst>
          </p:cNvPr>
          <p:cNvSpPr>
            <a:spLocks noGrp="1"/>
          </p:cNvSpPr>
          <p:nvPr>
            <p:ph type="title"/>
          </p:nvPr>
        </p:nvSpPr>
        <p:spPr>
          <a:xfrm>
            <a:off x="251520" y="533400"/>
            <a:ext cx="8712968" cy="990600"/>
          </a:xfrm>
        </p:spPr>
        <p:txBody>
          <a:bodyPr>
            <a:noAutofit/>
          </a:bodyPr>
          <a:lstStyle/>
          <a:p>
            <a:pPr>
              <a:lnSpc>
                <a:spcPct val="107000"/>
              </a:lnSpc>
              <a:spcAft>
                <a:spcPts val="675"/>
              </a:spcAft>
            </a:pPr>
            <a:r>
              <a:rPr lang="hr-HR" sz="3200" dirty="0">
                <a:effectLst/>
                <a:latin typeface="+mn-lt"/>
                <a:ea typeface="Times New Roman" panose="02020603050405020304" pitchFamily="18" charset="0"/>
                <a:cs typeface="Arial" panose="020B0604020202020204" pitchFamily="34" charset="0"/>
              </a:rPr>
              <a:t/>
            </a:r>
            <a:br>
              <a:rPr lang="hr-HR" sz="3200" dirty="0">
                <a:effectLst/>
                <a:latin typeface="+mn-lt"/>
                <a:ea typeface="Times New Roman" panose="02020603050405020304" pitchFamily="18" charset="0"/>
                <a:cs typeface="Arial" panose="020B0604020202020204" pitchFamily="34" charset="0"/>
              </a:rPr>
            </a:br>
            <a:r>
              <a:rPr lang="hr-HR" sz="3200" b="1" dirty="0">
                <a:effectLst/>
                <a:latin typeface="+mn-lt"/>
                <a:ea typeface="Times New Roman" panose="02020603050405020304" pitchFamily="18" charset="0"/>
                <a:cs typeface="Arial" panose="020B0604020202020204" pitchFamily="34" charset="0"/>
              </a:rPr>
              <a:t>PODNOŠENJE POLUGODIŠNJEG I GODIŠNJEG IZVJEŠTAJA O IZVRŠENJU FINANCIJSKOG PLANA</a:t>
            </a:r>
            <a:r>
              <a:rPr lang="hr-HR" sz="3200" dirty="0">
                <a:effectLst/>
                <a:latin typeface="+mn-lt"/>
                <a:ea typeface="Calibri" panose="020F0502020204030204" pitchFamily="34" charset="0"/>
                <a:cs typeface="Arial" panose="020B0604020202020204" pitchFamily="34" charset="0"/>
              </a:rPr>
              <a:t/>
            </a:r>
            <a:br>
              <a:rPr lang="hr-HR" sz="3200" dirty="0">
                <a:effectLst/>
                <a:latin typeface="+mn-lt"/>
                <a:ea typeface="Calibri" panose="020F0502020204030204" pitchFamily="34" charset="0"/>
                <a:cs typeface="Arial" panose="020B0604020202020204" pitchFamily="34" charset="0"/>
              </a:rPr>
            </a:br>
            <a:endParaRPr lang="hr-HR" sz="3200" dirty="0">
              <a:latin typeface="+mn-lt"/>
            </a:endParaRPr>
          </a:p>
        </p:txBody>
      </p:sp>
      <p:sp>
        <p:nvSpPr>
          <p:cNvPr id="3" name="Content Placeholder 2">
            <a:extLst>
              <a:ext uri="{FF2B5EF4-FFF2-40B4-BE49-F238E27FC236}">
                <a16:creationId xmlns:a16="http://schemas.microsoft.com/office/drawing/2014/main" id="{DFD2C68F-A83D-4F41-BB1E-36B991876C94}"/>
              </a:ext>
            </a:extLst>
          </p:cNvPr>
          <p:cNvSpPr>
            <a:spLocks noGrp="1"/>
          </p:cNvSpPr>
          <p:nvPr>
            <p:ph idx="1"/>
          </p:nvPr>
        </p:nvSpPr>
        <p:spPr/>
        <p:txBody>
          <a:bodyPr/>
          <a:lstStyle/>
          <a:p>
            <a:endParaRPr lang="hr-HR" dirty="0">
              <a:effectLst/>
              <a:ea typeface="Times New Roman" panose="02020603050405020304" pitchFamily="18" charset="0"/>
            </a:endParaRPr>
          </a:p>
          <a:p>
            <a:r>
              <a:rPr lang="hr-HR" dirty="0">
                <a:effectLst/>
                <a:ea typeface="Times New Roman" panose="02020603050405020304" pitchFamily="18" charset="0"/>
              </a:rPr>
              <a:t>Školska ustanova dužna je školskom odboru kao upravljačkom tijelu, u skladu s aktima kojima je uređen rad školske ustanove dostaviti:</a:t>
            </a:r>
          </a:p>
          <a:p>
            <a:r>
              <a:rPr lang="hr-HR" b="1" dirty="0">
                <a:effectLst/>
                <a:ea typeface="Times New Roman" panose="02020603050405020304" pitchFamily="18" charset="0"/>
              </a:rPr>
              <a:t>prijedlog polugodišnjeg izvještaja o izvršenju </a:t>
            </a:r>
            <a:r>
              <a:rPr lang="hr-HR" dirty="0">
                <a:effectLst/>
                <a:ea typeface="Times New Roman" panose="02020603050405020304" pitchFamily="18" charset="0"/>
              </a:rPr>
              <a:t>financijskog plana za proteklo razdoblje na usvajanje </a:t>
            </a:r>
            <a:r>
              <a:rPr lang="hr-HR" b="1" dirty="0">
                <a:effectLst/>
                <a:ea typeface="Times New Roman" panose="02020603050405020304" pitchFamily="18" charset="0"/>
              </a:rPr>
              <a:t>do 31. srpnja </a:t>
            </a:r>
            <a:r>
              <a:rPr lang="hr-HR" dirty="0">
                <a:effectLst/>
                <a:ea typeface="Times New Roman" panose="02020603050405020304" pitchFamily="18" charset="0"/>
              </a:rPr>
              <a:t>tekuće proračunske godine,</a:t>
            </a:r>
          </a:p>
          <a:p>
            <a:r>
              <a:rPr lang="hr-HR" b="1" dirty="0">
                <a:effectLst/>
                <a:ea typeface="Times New Roman" panose="02020603050405020304" pitchFamily="18" charset="0"/>
                <a:cs typeface="Arial" panose="020B0604020202020204" pitchFamily="34" charset="0"/>
              </a:rPr>
              <a:t>prijedlog godišnjeg izvještaja o iz</a:t>
            </a:r>
            <a:r>
              <a:rPr lang="hr-HR" dirty="0">
                <a:effectLst/>
                <a:ea typeface="Times New Roman" panose="02020603050405020304" pitchFamily="18" charset="0"/>
                <a:cs typeface="Arial" panose="020B0604020202020204" pitchFamily="34" charset="0"/>
              </a:rPr>
              <a:t>vršenju financijskog plana za proteklo razdoblje </a:t>
            </a:r>
            <a:r>
              <a:rPr lang="hr-HR" dirty="0">
                <a:ea typeface="Times New Roman" panose="02020603050405020304" pitchFamily="18" charset="0"/>
                <a:cs typeface="Arial" panose="020B0604020202020204" pitchFamily="34" charset="0"/>
              </a:rPr>
              <a:t>na usvajanje</a:t>
            </a:r>
            <a:r>
              <a:rPr lang="hr-HR" dirty="0">
                <a:effectLst/>
                <a:ea typeface="Times New Roman" panose="02020603050405020304" pitchFamily="18" charset="0"/>
                <a:cs typeface="Arial" panose="020B0604020202020204" pitchFamily="34" charset="0"/>
              </a:rPr>
              <a:t> </a:t>
            </a:r>
            <a:r>
              <a:rPr lang="hr-HR" b="1" dirty="0">
                <a:effectLst/>
                <a:ea typeface="Times New Roman" panose="02020603050405020304" pitchFamily="18" charset="0"/>
                <a:cs typeface="Arial" panose="020B0604020202020204" pitchFamily="34" charset="0"/>
              </a:rPr>
              <a:t>do 31. ožujka </a:t>
            </a:r>
            <a:r>
              <a:rPr lang="hr-HR" dirty="0">
                <a:effectLst/>
                <a:ea typeface="Times New Roman" panose="02020603050405020304" pitchFamily="18" charset="0"/>
                <a:cs typeface="Arial" panose="020B0604020202020204" pitchFamily="34" charset="0"/>
              </a:rPr>
              <a:t>tekuće proračunske godine</a:t>
            </a:r>
            <a:endParaRPr lang="hr-HR" sz="1800" dirty="0">
              <a:solidFill>
                <a:srgbClr val="414145"/>
              </a:solidFill>
              <a:latin typeface="Times New Roman" panose="02020603050405020304" pitchFamily="18" charset="0"/>
              <a:ea typeface="Times New Roman" panose="02020603050405020304" pitchFamily="18" charset="0"/>
              <a:cs typeface="Arial" panose="020B0604020202020204" pitchFamily="34" charset="0"/>
            </a:endParaRPr>
          </a:p>
          <a:p>
            <a:r>
              <a:rPr lang="hr-HR" dirty="0">
                <a:effectLst/>
                <a:ea typeface="Times New Roman" panose="02020603050405020304" pitchFamily="18" charset="0"/>
              </a:rPr>
              <a:t>nakon čega se dostavlja nadležnom upravnom tijelu</a:t>
            </a:r>
            <a:endParaRPr lang="hr-HR" dirty="0">
              <a:effectLst/>
              <a:ea typeface="Times New Roman" panose="02020603050405020304" pitchFamily="18" charset="0"/>
              <a:cs typeface="Arial" panose="020B0604020202020204" pitchFamily="34" charset="0"/>
            </a:endParaRPr>
          </a:p>
          <a:p>
            <a:pPr marL="0" indent="0">
              <a:buNone/>
            </a:pPr>
            <a:endParaRPr lang="hr-HR" sz="1800" dirty="0">
              <a:effectLst/>
              <a:latin typeface="Calibri" panose="020F0502020204030204" pitchFamily="34" charset="0"/>
              <a:ea typeface="Calibri" panose="020F0502020204030204" pitchFamily="34" charset="0"/>
              <a:cs typeface="Arial" panose="020B0604020202020204" pitchFamily="34" charset="0"/>
            </a:endParaRPr>
          </a:p>
          <a:p>
            <a:endParaRPr lang="hr-HR" dirty="0"/>
          </a:p>
        </p:txBody>
      </p:sp>
    </p:spTree>
    <p:extLst>
      <p:ext uri="{BB962C8B-B14F-4D97-AF65-F5344CB8AC3E}">
        <p14:creationId xmlns:p14="http://schemas.microsoft.com/office/powerpoint/2010/main" val="356702206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85C0027-3605-4273-9A9D-7BFC04B8D05C}"/>
              </a:ext>
            </a:extLst>
          </p:cNvPr>
          <p:cNvSpPr>
            <a:spLocks noGrp="1"/>
          </p:cNvSpPr>
          <p:nvPr>
            <p:ph type="title"/>
          </p:nvPr>
        </p:nvSpPr>
        <p:spPr>
          <a:xfrm>
            <a:off x="683568" y="1052736"/>
            <a:ext cx="8229600" cy="990600"/>
          </a:xfrm>
        </p:spPr>
        <p:txBody>
          <a:bodyPr anchor="ctr">
            <a:normAutofit/>
          </a:bodyPr>
          <a:lstStyle/>
          <a:p>
            <a:r>
              <a:rPr lang="hr-HR" b="1" dirty="0"/>
              <a:t>ZAHVALJUJEM SE NA POZORNOSTI!</a:t>
            </a:r>
          </a:p>
        </p:txBody>
      </p:sp>
      <p:pic>
        <p:nvPicPr>
          <p:cNvPr id="1026" name="Picture 2" descr="THANK YOU smajlic">
            <a:extLst>
              <a:ext uri="{FF2B5EF4-FFF2-40B4-BE49-F238E27FC236}">
                <a16:creationId xmlns:a16="http://schemas.microsoft.com/office/drawing/2014/main" id="{7BD8FF7C-778D-4F28-9DAA-8C8516AC821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483768" y="2464514"/>
            <a:ext cx="3889359" cy="2902060"/>
          </a:xfrm>
          <a:prstGeom prst="rect">
            <a:avLst/>
          </a:prstGeom>
          <a:solidFill>
            <a:srgbClr val="FFFFFF"/>
          </a:solidFill>
          <a:extLst/>
        </p:spPr>
      </p:pic>
    </p:spTree>
    <p:extLst>
      <p:ext uri="{BB962C8B-B14F-4D97-AF65-F5344CB8AC3E}">
        <p14:creationId xmlns:p14="http://schemas.microsoft.com/office/powerpoint/2010/main" val="48111975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0E039-94A6-4E75-AA87-BB7D7C22DBF2}"/>
              </a:ext>
            </a:extLst>
          </p:cNvPr>
          <p:cNvSpPr>
            <a:spLocks noGrp="1"/>
          </p:cNvSpPr>
          <p:nvPr>
            <p:ph type="title"/>
          </p:nvPr>
        </p:nvSpPr>
        <p:spPr/>
        <p:txBody>
          <a:bodyPr>
            <a:normAutofit/>
          </a:bodyPr>
          <a:lstStyle/>
          <a:p>
            <a:r>
              <a:rPr lang="hr-HR" sz="3200" b="1" dirty="0"/>
              <a:t>IZVRŠENJE FINANCIJSKOG PLANA ZA 2021</a:t>
            </a:r>
            <a:r>
              <a:rPr lang="hr-HR" sz="3200" dirty="0"/>
              <a:t>.</a:t>
            </a:r>
          </a:p>
        </p:txBody>
      </p:sp>
      <p:sp>
        <p:nvSpPr>
          <p:cNvPr id="3" name="Content Placeholder 2">
            <a:extLst>
              <a:ext uri="{FF2B5EF4-FFF2-40B4-BE49-F238E27FC236}">
                <a16:creationId xmlns:a16="http://schemas.microsoft.com/office/drawing/2014/main" id="{25EBF4A0-871F-41BB-B0DC-B038971D688A}"/>
              </a:ext>
            </a:extLst>
          </p:cNvPr>
          <p:cNvSpPr>
            <a:spLocks noGrp="1"/>
          </p:cNvSpPr>
          <p:nvPr>
            <p:ph idx="1"/>
          </p:nvPr>
        </p:nvSpPr>
        <p:spPr>
          <a:xfrm>
            <a:off x="457200" y="1524000"/>
            <a:ext cx="8229600" cy="4876800"/>
          </a:xfrm>
        </p:spPr>
        <p:txBody>
          <a:bodyPr/>
          <a:lstStyle/>
          <a:p>
            <a:r>
              <a:rPr lang="hr-HR" b="1" dirty="0">
                <a:solidFill>
                  <a:srgbClr val="000000"/>
                </a:solidFill>
                <a:effectLst/>
                <a:ea typeface="Calibri" panose="020F0502020204030204" pitchFamily="34" charset="0"/>
                <a:cs typeface="Arial" panose="020B0604020202020204" pitchFamily="34" charset="0"/>
              </a:rPr>
              <a:t>izvještaje o izvršenju financijskog plana za 2021. godinu</a:t>
            </a:r>
          </a:p>
          <a:p>
            <a:r>
              <a:rPr lang="hr-HR" b="1" dirty="0">
                <a:solidFill>
                  <a:srgbClr val="000000"/>
                </a:solidFill>
                <a:effectLst/>
                <a:ea typeface="Calibri" panose="020F0502020204030204" pitchFamily="34" charset="0"/>
                <a:cs typeface="Arial" panose="020B0604020202020204" pitchFamily="34" charset="0"/>
              </a:rPr>
              <a:t>školski odbori kao upravljačka tijela trebaju usvojiti </a:t>
            </a:r>
          </a:p>
          <a:p>
            <a:endParaRPr lang="hr-HR" b="1" dirty="0">
              <a:solidFill>
                <a:srgbClr val="000000"/>
              </a:solidFill>
              <a:ea typeface="Calibri" panose="020F0502020204030204" pitchFamily="34" charset="0"/>
              <a:cs typeface="Arial" panose="020B0604020202020204" pitchFamily="34" charset="0"/>
            </a:endParaRPr>
          </a:p>
          <a:p>
            <a:pPr algn="ctr"/>
            <a:r>
              <a:rPr lang="hr-HR" b="1" dirty="0">
                <a:solidFill>
                  <a:srgbClr val="000000"/>
                </a:solidFill>
                <a:effectLst/>
                <a:ea typeface="Calibri" panose="020F0502020204030204" pitchFamily="34" charset="0"/>
                <a:cs typeface="Arial" panose="020B0604020202020204" pitchFamily="34" charset="0"/>
              </a:rPr>
              <a:t>najkasnije do 31. ožujka 2022. godine </a:t>
            </a:r>
          </a:p>
          <a:p>
            <a:endParaRPr lang="hr-HR" b="1" dirty="0">
              <a:solidFill>
                <a:srgbClr val="000000"/>
              </a:solidFill>
              <a:ea typeface="Calibri" panose="020F0502020204030204" pitchFamily="34" charset="0"/>
              <a:cs typeface="Arial" panose="020B0604020202020204" pitchFamily="34" charset="0"/>
            </a:endParaRPr>
          </a:p>
          <a:p>
            <a:r>
              <a:rPr lang="hr-HR" b="1" dirty="0">
                <a:solidFill>
                  <a:srgbClr val="000000"/>
                </a:solidFill>
                <a:effectLst/>
                <a:ea typeface="Calibri" panose="020F0502020204030204" pitchFamily="34" charset="0"/>
                <a:cs typeface="Arial" panose="020B0604020202020204" pitchFamily="34" charset="0"/>
              </a:rPr>
              <a:t>te ih dostaviti svojim osnivačima</a:t>
            </a:r>
            <a:endParaRPr lang="hr-HR" dirty="0">
              <a:solidFill>
                <a:srgbClr val="000000"/>
              </a:solidFill>
              <a:effectLst/>
              <a:ea typeface="Calibri" panose="020F0502020204030204" pitchFamily="34" charset="0"/>
              <a:cs typeface="Arial" panose="020B0604020202020204" pitchFamily="34" charset="0"/>
            </a:endParaRPr>
          </a:p>
          <a:p>
            <a:endParaRPr lang="hr-HR" dirty="0">
              <a:effectLst/>
              <a:ea typeface="Calibri" panose="020F0502020204030204" pitchFamily="34" charset="0"/>
              <a:cs typeface="Arial" panose="020B0604020202020204" pitchFamily="34" charset="0"/>
            </a:endParaRPr>
          </a:p>
          <a:p>
            <a:endParaRPr lang="hr-HR" dirty="0"/>
          </a:p>
        </p:txBody>
      </p:sp>
      <p:sp>
        <p:nvSpPr>
          <p:cNvPr id="4" name="Explosion: 8 Points 3">
            <a:extLst>
              <a:ext uri="{FF2B5EF4-FFF2-40B4-BE49-F238E27FC236}">
                <a16:creationId xmlns:a16="http://schemas.microsoft.com/office/drawing/2014/main" id="{263EBE0D-7EF6-404C-9421-D9DC5DF86DF5}"/>
              </a:ext>
            </a:extLst>
          </p:cNvPr>
          <p:cNvSpPr/>
          <p:nvPr/>
        </p:nvSpPr>
        <p:spPr>
          <a:xfrm>
            <a:off x="5508104" y="3573016"/>
            <a:ext cx="2520280" cy="2332112"/>
          </a:xfrm>
          <a:prstGeom prst="irregularSeal1">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hr-HR" b="1" dirty="0"/>
              <a:t>ČETVRTAK JE POSLJEDNJI DAN</a:t>
            </a:r>
          </a:p>
        </p:txBody>
      </p:sp>
    </p:spTree>
    <p:extLst>
      <p:ext uri="{BB962C8B-B14F-4D97-AF65-F5344CB8AC3E}">
        <p14:creationId xmlns:p14="http://schemas.microsoft.com/office/powerpoint/2010/main" val="44154544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1FEFE-CA4C-4BCB-AC00-AE853B01F70E}"/>
              </a:ext>
            </a:extLst>
          </p:cNvPr>
          <p:cNvSpPr>
            <a:spLocks noGrp="1"/>
          </p:cNvSpPr>
          <p:nvPr>
            <p:ph type="title"/>
          </p:nvPr>
        </p:nvSpPr>
        <p:spPr/>
        <p:txBody>
          <a:bodyPr>
            <a:normAutofit fontScale="90000"/>
          </a:bodyPr>
          <a:lstStyle/>
          <a:p>
            <a:r>
              <a:rPr lang="hr-HR" sz="3200" b="1" dirty="0">
                <a:effectLst/>
                <a:latin typeface="+mn-lt"/>
                <a:ea typeface="Calibri" panose="020F0502020204030204" pitchFamily="34" charset="0"/>
                <a:cs typeface="Arial" panose="020B0604020202020204" pitchFamily="34" charset="0"/>
              </a:rPr>
              <a:t/>
            </a:r>
            <a:br>
              <a:rPr lang="hr-HR" sz="3200" b="1" dirty="0">
                <a:effectLst/>
                <a:latin typeface="+mn-lt"/>
                <a:ea typeface="Calibri" panose="020F0502020204030204" pitchFamily="34" charset="0"/>
                <a:cs typeface="Arial" panose="020B0604020202020204" pitchFamily="34" charset="0"/>
              </a:rPr>
            </a:br>
            <a:r>
              <a:rPr lang="hr-HR" sz="3600" b="1" dirty="0">
                <a:effectLst/>
                <a:latin typeface="+mn-lt"/>
                <a:ea typeface="Calibri" panose="020F0502020204030204" pitchFamily="34" charset="0"/>
                <a:cs typeface="Arial" panose="020B0604020202020204" pitchFamily="34" charset="0"/>
              </a:rPr>
              <a:t>IZVJEŠTAJ O IZVRŠENJU FINANCIJSKOG PLANA ZA 2021. GODINU</a:t>
            </a:r>
            <a:r>
              <a:rPr lang="hr-HR" sz="1800" dirty="0">
                <a:effectLst/>
                <a:latin typeface="Calibri" panose="020F0502020204030204" pitchFamily="34" charset="0"/>
                <a:ea typeface="Calibri" panose="020F0502020204030204" pitchFamily="34" charset="0"/>
                <a:cs typeface="Arial" panose="020B0604020202020204" pitchFamily="34" charset="0"/>
              </a:rPr>
              <a:t/>
            </a:r>
            <a:br>
              <a:rPr lang="hr-HR" sz="1800" dirty="0">
                <a:effectLst/>
                <a:latin typeface="Calibri" panose="020F0502020204030204" pitchFamily="34" charset="0"/>
                <a:ea typeface="Calibri" panose="020F0502020204030204" pitchFamily="34" charset="0"/>
                <a:cs typeface="Arial" panose="020B0604020202020204" pitchFamily="34" charset="0"/>
              </a:rPr>
            </a:br>
            <a:endParaRPr lang="hr-HR" dirty="0"/>
          </a:p>
        </p:txBody>
      </p:sp>
      <p:sp>
        <p:nvSpPr>
          <p:cNvPr id="3" name="Content Placeholder 2">
            <a:extLst>
              <a:ext uri="{FF2B5EF4-FFF2-40B4-BE49-F238E27FC236}">
                <a16:creationId xmlns:a16="http://schemas.microsoft.com/office/drawing/2014/main" id="{5B2F90F5-AB49-460E-AFD7-F6432889F45F}"/>
              </a:ext>
            </a:extLst>
          </p:cNvPr>
          <p:cNvSpPr>
            <a:spLocks noGrp="1"/>
          </p:cNvSpPr>
          <p:nvPr>
            <p:ph idx="1"/>
          </p:nvPr>
        </p:nvSpPr>
        <p:spPr/>
        <p:txBody>
          <a:bodyPr>
            <a:normAutofit/>
          </a:bodyPr>
          <a:lstStyle/>
          <a:p>
            <a:pPr algn="just">
              <a:lnSpc>
                <a:spcPct val="150000"/>
              </a:lnSpc>
              <a:spcAft>
                <a:spcPts val="800"/>
              </a:spcAft>
            </a:pPr>
            <a:endParaRPr lang="hr-HR" sz="2200" dirty="0">
              <a:solidFill>
                <a:srgbClr val="000000"/>
              </a:solidFill>
              <a:effectLst/>
              <a:ea typeface="Times New Roman" panose="02020603050405020304" pitchFamily="18" charset="0"/>
              <a:cs typeface="Arial" panose="020B0604020202020204" pitchFamily="34" charset="0"/>
            </a:endParaRPr>
          </a:p>
          <a:p>
            <a:pPr algn="just">
              <a:lnSpc>
                <a:spcPct val="150000"/>
              </a:lnSpc>
              <a:spcAft>
                <a:spcPts val="800"/>
              </a:spcAft>
            </a:pPr>
            <a:r>
              <a:rPr lang="hr-HR" sz="2200" dirty="0">
                <a:solidFill>
                  <a:srgbClr val="000000"/>
                </a:solidFill>
                <a:effectLst/>
                <a:ea typeface="Times New Roman" panose="02020603050405020304" pitchFamily="18" charset="0"/>
                <a:cs typeface="Arial" panose="020B0604020202020204" pitchFamily="34" charset="0"/>
              </a:rPr>
              <a:t>Budući da su školske ustanove svoje financijske planove za radzoblje 2021 – 2023. godine izradile prema odredbama starog Zakona o proračunu, odredbe novog ZOP-a se ne primjenjuju na izvještaj o izvršenju financijskih planova školskih ustanova za 2021. godinu. sadržajno ne moraju odgovarati odredbama čl. 81. do 86. ZOP-a. </a:t>
            </a:r>
            <a:endParaRPr lang="hr-HR" sz="2200" dirty="0">
              <a:effectLst/>
              <a:ea typeface="Calibri" panose="020F0502020204030204" pitchFamily="34" charset="0"/>
              <a:cs typeface="Arial" panose="020B0604020202020204" pitchFamily="34" charset="0"/>
            </a:endParaRPr>
          </a:p>
          <a:p>
            <a:endParaRPr lang="hr-HR" dirty="0"/>
          </a:p>
        </p:txBody>
      </p:sp>
    </p:spTree>
    <p:extLst>
      <p:ext uri="{BB962C8B-B14F-4D97-AF65-F5344CB8AC3E}">
        <p14:creationId xmlns:p14="http://schemas.microsoft.com/office/powerpoint/2010/main" val="28579273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FC737-AAE6-46BA-BF66-3865779E1C3C}"/>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FB32B0D2-8B9C-4233-81AE-911E3512BBF2}"/>
              </a:ext>
            </a:extLst>
          </p:cNvPr>
          <p:cNvSpPr>
            <a:spLocks noGrp="1"/>
          </p:cNvSpPr>
          <p:nvPr>
            <p:ph idx="1"/>
          </p:nvPr>
        </p:nvSpPr>
        <p:spPr>
          <a:xfrm>
            <a:off x="457200" y="533400"/>
            <a:ext cx="8229600" cy="6063952"/>
          </a:xfrm>
        </p:spPr>
        <p:txBody>
          <a:bodyPr>
            <a:normAutofit fontScale="25000" lnSpcReduction="20000"/>
          </a:bodyPr>
          <a:lstStyle/>
          <a:p>
            <a:pPr algn="just">
              <a:lnSpc>
                <a:spcPct val="150000"/>
              </a:lnSpc>
              <a:spcAft>
                <a:spcPts val="800"/>
              </a:spcAft>
            </a:pPr>
            <a:r>
              <a:rPr lang="hr-HR" sz="8000" dirty="0">
                <a:effectLst/>
                <a:ea typeface="Times New Roman" panose="02020603050405020304" pitchFamily="18" charset="0"/>
                <a:cs typeface="Arial" panose="020B0604020202020204" pitchFamily="34" charset="0"/>
              </a:rPr>
              <a:t>U Uputi Ministarstva financija za sastavljanje i predaju Izjave o fiskalnoj odgovornosti za 2021. godinu navedeno je da:</a:t>
            </a:r>
            <a:endParaRPr lang="hr-HR" sz="8000" dirty="0">
              <a:effectLst/>
              <a:ea typeface="Calibri" panose="020F0502020204030204" pitchFamily="34" charset="0"/>
              <a:cs typeface="Arial" panose="020B0604020202020204" pitchFamily="34" charset="0"/>
            </a:endParaRPr>
          </a:p>
          <a:p>
            <a:pPr marL="342900" lvl="0" indent="-342900" algn="just">
              <a:lnSpc>
                <a:spcPct val="150000"/>
              </a:lnSpc>
              <a:buFont typeface="Times New Roman" panose="02020603050405020304" pitchFamily="18" charset="0"/>
              <a:buChar char="–"/>
            </a:pPr>
            <a:r>
              <a:rPr lang="hr-HR" sz="8000" b="1" dirty="0">
                <a:effectLst/>
                <a:ea typeface="Times New Roman" panose="02020603050405020304" pitchFamily="18" charset="0"/>
                <a:cs typeface="Arial" panose="020B0604020202020204" pitchFamily="34" charset="0"/>
              </a:rPr>
              <a:t>minimalni sadržaj izvještaja o izvršenju financijskih planova proračunskih korisnika za 2021. koji će se predavati u 2022. godini, još uvijek, mogu biti podaci o prihodima, primicima, rashodima, izdacima iskazani po ekonomskoj klasifikaciji</a:t>
            </a:r>
            <a:endParaRPr lang="hr-HR" sz="8000" dirty="0">
              <a:effectLst/>
              <a:ea typeface="Times New Roman" panose="02020603050405020304" pitchFamily="18" charset="0"/>
              <a:cs typeface="Arial" panose="020B0604020202020204" pitchFamily="34" charset="0"/>
            </a:endParaRPr>
          </a:p>
          <a:p>
            <a:pPr marL="342900" lvl="0" indent="-342900" algn="just">
              <a:lnSpc>
                <a:spcPct val="150000"/>
              </a:lnSpc>
              <a:spcAft>
                <a:spcPts val="800"/>
              </a:spcAft>
              <a:buFont typeface="Times New Roman" panose="02020603050405020304" pitchFamily="18" charset="0"/>
              <a:buChar char="–"/>
            </a:pPr>
            <a:r>
              <a:rPr lang="hr-HR" sz="8000" b="1" dirty="0">
                <a:effectLst/>
                <a:ea typeface="Times New Roman" panose="02020603050405020304" pitchFamily="18" charset="0"/>
                <a:cs typeface="Arial" panose="020B0604020202020204" pitchFamily="34" charset="0"/>
              </a:rPr>
              <a:t>potrebno je voditi računa o tome da izvještaj bude izrađen sukladno metodologiji po kojoj je izrađen i financijski plan kojeg je usvojilo upravljačko tijelo. </a:t>
            </a:r>
          </a:p>
          <a:p>
            <a:pPr algn="just">
              <a:lnSpc>
                <a:spcPct val="150000"/>
              </a:lnSpc>
              <a:spcAft>
                <a:spcPts val="800"/>
              </a:spcAft>
            </a:pPr>
            <a:r>
              <a:rPr lang="hr-HR" sz="8000" dirty="0">
                <a:ea typeface="Calibri" panose="020F0502020204030204" pitchFamily="34" charset="0"/>
              </a:rPr>
              <a:t>I</a:t>
            </a:r>
            <a:r>
              <a:rPr lang="hr-HR" sz="8000" dirty="0">
                <a:effectLst/>
                <a:ea typeface="Calibri" panose="020F0502020204030204" pitchFamily="34" charset="0"/>
              </a:rPr>
              <a:t>zvještaj o izvršenju financijskog plana za 2021. godine školske ustanove izrađuju prema istoj metodologiji kao što su izradile financijske planove za 2021. godinu uz primjenu modificiranog računovodstvenog načela nastanka događaja.</a:t>
            </a:r>
            <a:endParaRPr lang="hr-HR" sz="8000" dirty="0">
              <a:effectLst/>
              <a:ea typeface="Times New Roman" panose="02020603050405020304" pitchFamily="18" charset="0"/>
              <a:cs typeface="Arial" panose="020B0604020202020204" pitchFamily="34" charset="0"/>
            </a:endParaRPr>
          </a:p>
          <a:p>
            <a:endParaRPr lang="hr-HR" dirty="0"/>
          </a:p>
        </p:txBody>
      </p:sp>
    </p:spTree>
    <p:extLst>
      <p:ext uri="{BB962C8B-B14F-4D97-AF65-F5344CB8AC3E}">
        <p14:creationId xmlns:p14="http://schemas.microsoft.com/office/powerpoint/2010/main" val="181257205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19AAD-2ED8-40A3-BAA8-9FE1CFA9137C}"/>
              </a:ext>
            </a:extLst>
          </p:cNvPr>
          <p:cNvSpPr>
            <a:spLocks noGrp="1"/>
          </p:cNvSpPr>
          <p:nvPr>
            <p:ph type="title"/>
          </p:nvPr>
        </p:nvSpPr>
        <p:spPr>
          <a:xfrm>
            <a:off x="457200" y="533400"/>
            <a:ext cx="8229600" cy="807368"/>
          </a:xfrm>
        </p:spPr>
        <p:txBody>
          <a:bodyPr>
            <a:normAutofit/>
          </a:bodyPr>
          <a:lstStyle/>
          <a:p>
            <a:r>
              <a:rPr lang="hr-HR" sz="3200" b="1" dirty="0"/>
              <a:t>IZVJEŠTAJ O IZVRŠENJU FINANCIJSKOG PLANA</a:t>
            </a:r>
          </a:p>
        </p:txBody>
      </p:sp>
      <p:sp>
        <p:nvSpPr>
          <p:cNvPr id="3" name="Content Placeholder 2">
            <a:extLst>
              <a:ext uri="{FF2B5EF4-FFF2-40B4-BE49-F238E27FC236}">
                <a16:creationId xmlns:a16="http://schemas.microsoft.com/office/drawing/2014/main" id="{DFCEE8F2-F03E-4626-92B4-1E9813B43E29}"/>
              </a:ext>
            </a:extLst>
          </p:cNvPr>
          <p:cNvSpPr>
            <a:spLocks noGrp="1"/>
          </p:cNvSpPr>
          <p:nvPr>
            <p:ph idx="1"/>
          </p:nvPr>
        </p:nvSpPr>
        <p:spPr>
          <a:xfrm>
            <a:off x="457200" y="1340768"/>
            <a:ext cx="8229600" cy="5136232"/>
          </a:xfrm>
        </p:spPr>
        <p:txBody>
          <a:bodyPr>
            <a:normAutofit fontScale="25000" lnSpcReduction="20000"/>
          </a:bodyPr>
          <a:lstStyle/>
          <a:p>
            <a:pPr marL="0">
              <a:lnSpc>
                <a:spcPct val="120000"/>
              </a:lnSpc>
              <a:spcBef>
                <a:spcPts val="0"/>
              </a:spcBef>
            </a:pPr>
            <a:r>
              <a:rPr lang="hr-HR" sz="8000" dirty="0">
                <a:effectLst/>
                <a:ea typeface="Calibri" panose="020F0502020204030204" pitchFamily="34" charset="0"/>
              </a:rPr>
              <a:t>pokazuje </a:t>
            </a:r>
            <a:r>
              <a:rPr lang="hr-HR" sz="8000" b="1" dirty="0">
                <a:effectLst/>
                <a:ea typeface="Calibri" panose="020F0502020204030204" pitchFamily="34" charset="0"/>
              </a:rPr>
              <a:t>izvršenje ili ostvarenje financijskog plana </a:t>
            </a:r>
            <a:r>
              <a:rPr lang="hr-HR" sz="8000" dirty="0">
                <a:effectLst/>
                <a:ea typeface="Calibri" panose="020F0502020204030204" pitchFamily="34" charset="0"/>
              </a:rPr>
              <a:t>odnosno jesu li sredstva utrošena u skladu s financijskim planom. </a:t>
            </a:r>
          </a:p>
          <a:p>
            <a:pPr marL="0" algn="just">
              <a:lnSpc>
                <a:spcPct val="120000"/>
              </a:lnSpc>
              <a:spcBef>
                <a:spcPts val="0"/>
              </a:spcBef>
              <a:spcAft>
                <a:spcPts val="800"/>
              </a:spcAft>
            </a:pPr>
            <a:r>
              <a:rPr lang="hr-HR" sz="8000" dirty="0">
                <a:effectLst/>
                <a:ea typeface="Calibri" panose="020F0502020204030204" pitchFamily="34" charset="0"/>
                <a:cs typeface="Arial" panose="020B0604020202020204" pitchFamily="34" charset="0"/>
              </a:rPr>
              <a:t>u njemu se uspoređuje jesu li </a:t>
            </a:r>
            <a:r>
              <a:rPr lang="hr-HR" sz="8000" b="1" dirty="0">
                <a:effectLst/>
                <a:ea typeface="Calibri" panose="020F0502020204030204" pitchFamily="34" charset="0"/>
                <a:cs typeface="Arial" panose="020B0604020202020204" pitchFamily="34" charset="0"/>
              </a:rPr>
              <a:t>ostvareni planirani </a:t>
            </a:r>
            <a:r>
              <a:rPr lang="hr-HR" sz="8000" dirty="0">
                <a:effectLst/>
                <a:ea typeface="Calibri" panose="020F0502020204030204" pitchFamily="34" charset="0"/>
                <a:cs typeface="Arial" panose="020B0604020202020204" pitchFamily="34" charset="0"/>
              </a:rPr>
              <a:t>iznosi prihoda i primitaka, rashoda i izdataka te je li </a:t>
            </a:r>
            <a:r>
              <a:rPr lang="hr-HR" sz="8000" b="1" dirty="0">
                <a:effectLst/>
                <a:ea typeface="Calibri" panose="020F0502020204030204" pitchFamily="34" charset="0"/>
                <a:cs typeface="Arial" panose="020B0604020202020204" pitchFamily="34" charset="0"/>
              </a:rPr>
              <a:t>izvršeno planirano pokriće  manjka prihoda ili je potrošen planirani višak prihoda</a:t>
            </a:r>
          </a:p>
          <a:p>
            <a:pPr marL="0" algn="just">
              <a:lnSpc>
                <a:spcPct val="120000"/>
              </a:lnSpc>
              <a:spcBef>
                <a:spcPts val="0"/>
              </a:spcBef>
              <a:spcAft>
                <a:spcPts val="800"/>
              </a:spcAft>
            </a:pPr>
            <a:r>
              <a:rPr lang="hr-HR" sz="8000" b="1" dirty="0">
                <a:effectLst/>
                <a:ea typeface="Calibri" panose="020F0502020204030204" pitchFamily="34" charset="0"/>
                <a:cs typeface="Arial" panose="020B0604020202020204" pitchFamily="34" charset="0"/>
              </a:rPr>
              <a:t>sastavlja se za jednu godinu </a:t>
            </a:r>
            <a:r>
              <a:rPr lang="hr-HR" sz="8000" dirty="0">
                <a:effectLst/>
                <a:ea typeface="Calibri" panose="020F0502020204030204" pitchFamily="34" charset="0"/>
                <a:cs typeface="Arial" panose="020B0604020202020204" pitchFamily="34" charset="0"/>
              </a:rPr>
              <a:t>– za godinu za koju je sastavljen financijski plan </a:t>
            </a:r>
          </a:p>
          <a:p>
            <a:pPr marL="0" algn="just">
              <a:lnSpc>
                <a:spcPct val="120000"/>
              </a:lnSpc>
              <a:spcBef>
                <a:spcPts val="0"/>
              </a:spcBef>
              <a:spcAft>
                <a:spcPts val="800"/>
              </a:spcAft>
            </a:pPr>
            <a:r>
              <a:rPr lang="hr-HR" sz="8000" dirty="0">
                <a:effectLst/>
                <a:ea typeface="Calibri" panose="020F0502020204030204" pitchFamily="34" charset="0"/>
                <a:cs typeface="Arial" panose="020B0604020202020204" pitchFamily="34" charset="0"/>
              </a:rPr>
              <a:t>Izvještaj o izvršenju financijskog plana ne treba miješati sa ostvarenim rezultatom na podskupini 922, a niti sa podacima glavne knjige u kojem se evidentira primjenom dvojnog knjigovodstva. </a:t>
            </a:r>
          </a:p>
          <a:p>
            <a:pPr marL="0" algn="just">
              <a:lnSpc>
                <a:spcPct val="120000"/>
              </a:lnSpc>
              <a:spcBef>
                <a:spcPts val="0"/>
              </a:spcBef>
              <a:spcAft>
                <a:spcPts val="800"/>
              </a:spcAft>
            </a:pPr>
            <a:r>
              <a:rPr lang="hr-HR" sz="8000" dirty="0">
                <a:effectLst/>
                <a:ea typeface="Calibri" panose="020F0502020204030204" pitchFamily="34" charset="0"/>
                <a:cs typeface="Arial" panose="020B0604020202020204" pitchFamily="34" charset="0"/>
              </a:rPr>
              <a:t>Izvještaj o izvršenju financijskog plana </a:t>
            </a:r>
            <a:r>
              <a:rPr lang="hr-HR" sz="8000" b="1" dirty="0">
                <a:effectLst/>
                <a:ea typeface="Calibri" panose="020F0502020204030204" pitchFamily="34" charset="0"/>
                <a:cs typeface="Arial" panose="020B0604020202020204" pitchFamily="34" charset="0"/>
              </a:rPr>
              <a:t>ne treba biti uravnotežen</a:t>
            </a:r>
            <a:r>
              <a:rPr lang="hr-HR" sz="8000" dirty="0">
                <a:effectLst/>
                <a:ea typeface="Calibri" panose="020F0502020204030204" pitchFamily="34" charset="0"/>
                <a:cs typeface="Arial" panose="020B0604020202020204" pitchFamily="34" charset="0"/>
              </a:rPr>
              <a:t>, jer je primjerice moguće ostvariti 100 kuna prihoda, a 80 kn rashoda. Rezultat se ne evidentira, jer je to informacija samo o manje ili više izvršenoj poziciji prihoda odnosno rashoda financijskog plana.</a:t>
            </a:r>
          </a:p>
          <a:p>
            <a:pPr marL="0" algn="just">
              <a:lnSpc>
                <a:spcPct val="120000"/>
              </a:lnSpc>
              <a:spcBef>
                <a:spcPts val="0"/>
              </a:spcBef>
              <a:spcAft>
                <a:spcPts val="800"/>
              </a:spcAft>
            </a:pPr>
            <a:r>
              <a:rPr lang="hr-HR" sz="8000" b="1" dirty="0">
                <a:ea typeface="Calibri" panose="020F0502020204030204" pitchFamily="34" charset="0"/>
              </a:rPr>
              <a:t>T</a:t>
            </a:r>
            <a:r>
              <a:rPr lang="hr-HR" sz="8000" b="1" dirty="0">
                <a:effectLst/>
                <a:ea typeface="Calibri" panose="020F0502020204030204" pitchFamily="34" charset="0"/>
              </a:rPr>
              <a:t>emelj za izradu izvještaja o izvršenju financijskog plana je financijski plan.</a:t>
            </a:r>
          </a:p>
          <a:p>
            <a:pPr algn="just">
              <a:lnSpc>
                <a:spcPct val="150000"/>
              </a:lnSpc>
              <a:spcAft>
                <a:spcPts val="800"/>
              </a:spcAft>
            </a:pPr>
            <a:endParaRPr lang="hr-HR" sz="1800" dirty="0">
              <a:effectLst/>
              <a:latin typeface="Calibri" panose="020F0502020204030204" pitchFamily="34" charset="0"/>
              <a:ea typeface="Calibri" panose="020F0502020204030204" pitchFamily="34" charset="0"/>
              <a:cs typeface="Arial" panose="020B0604020202020204" pitchFamily="34" charset="0"/>
            </a:endParaRPr>
          </a:p>
          <a:p>
            <a:endParaRPr lang="hr-HR" b="1" dirty="0"/>
          </a:p>
        </p:txBody>
      </p:sp>
    </p:spTree>
    <p:extLst>
      <p:ext uri="{BB962C8B-B14F-4D97-AF65-F5344CB8AC3E}">
        <p14:creationId xmlns:p14="http://schemas.microsoft.com/office/powerpoint/2010/main" val="301799294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if-mode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Rif-model</Template>
  <TotalTime>1901</TotalTime>
  <Words>5504</Words>
  <Application>Microsoft Office PowerPoint</Application>
  <PresentationFormat>Prikaz na zaslonu (4:3)</PresentationFormat>
  <Paragraphs>1913</Paragraphs>
  <Slides>50</Slides>
  <Notes>0</Notes>
  <HiddenSlides>0</HiddenSlides>
  <MMClips>0</MMClips>
  <ScaleCrop>false</ScaleCrop>
  <HeadingPairs>
    <vt:vector size="6" baseType="variant">
      <vt:variant>
        <vt:lpstr>Korišteni fontovi</vt:lpstr>
      </vt:variant>
      <vt:variant>
        <vt:i4>5</vt:i4>
      </vt:variant>
      <vt:variant>
        <vt:lpstr>Tema</vt:lpstr>
      </vt:variant>
      <vt:variant>
        <vt:i4>1</vt:i4>
      </vt:variant>
      <vt:variant>
        <vt:lpstr>Naslovi slajdova</vt:lpstr>
      </vt:variant>
      <vt:variant>
        <vt:i4>50</vt:i4>
      </vt:variant>
    </vt:vector>
  </HeadingPairs>
  <TitlesOfParts>
    <vt:vector size="56" baseType="lpstr">
      <vt:lpstr>Arial</vt:lpstr>
      <vt:lpstr>Calibri</vt:lpstr>
      <vt:lpstr>MS Sans Serif</vt:lpstr>
      <vt:lpstr>Times New Roman</vt:lpstr>
      <vt:lpstr>Wingdings</vt:lpstr>
      <vt:lpstr>Rif-model</vt:lpstr>
      <vt:lpstr>PowerPoint prezentacija</vt:lpstr>
      <vt:lpstr>UPITNIK O FISKALNOJ ODGOVORNOSTI</vt:lpstr>
      <vt:lpstr>IZVRŠENJE FINANCIJSKIH PLANOVA</vt:lpstr>
      <vt:lpstr>NOVI ZAKON O PRORAČUNU (NN 144/2021.)</vt:lpstr>
      <vt:lpstr> PODNOŠENJE POLUGODIŠNJEG I GODIŠNJEG IZVJEŠTAJA O IZVRŠENJU FINANCIJSKOG PLANA </vt:lpstr>
      <vt:lpstr>IZVRŠENJE FINANCIJSKOG PLANA ZA 2021.</vt:lpstr>
      <vt:lpstr> IZVJEŠTAJ O IZVRŠENJU FINANCIJSKOG PLANA ZA 2021. GODINU </vt:lpstr>
      <vt:lpstr>PowerPoint prezentacija</vt:lpstr>
      <vt:lpstr>IZVJEŠTAJ O IZVRŠENJU FINANCIJSKOG PLANA</vt:lpstr>
      <vt:lpstr>METODOLOGIJA IZRADE PRIJEDLOGA FINANCIJSKOG PLANA PRORAČUNSKIH KORISNIKA JLP(R)S</vt:lpstr>
      <vt:lpstr>PRIMJER FINANCIJSKOG PLANA ŠKOLE </vt:lpstr>
      <vt:lpstr>PowerPoint prezentacija</vt:lpstr>
      <vt:lpstr>PRIMJER FINANCIJSKOG PLANA ŠKOLE</vt:lpstr>
      <vt:lpstr>PRIMJER FINANCIJSKOG PLANA</vt:lpstr>
      <vt:lpstr>PRIMJER FINANCIJSKOG PLANA</vt:lpstr>
      <vt:lpstr>USPOREDBA ZAKONODAVNOG OKVIRA ZA 2022.</vt:lpstr>
      <vt:lpstr>Sažetak Računa prihoda i rashoda i Računa financiranja - na razini razreda ekonomske klasifikacije </vt:lpstr>
      <vt:lpstr>SADRŽAJ IZVJEŠTAJA O IZVRŠENJU FIN.PLANA</vt:lpstr>
      <vt:lpstr>PowerPoint prezentacija</vt:lpstr>
      <vt:lpstr>PowerPoint prezentacija</vt:lpstr>
      <vt:lpstr> PRIHODI I RASHODI PREMA EKONOMSKOJ KLASIFIKACIJI </vt:lpstr>
      <vt:lpstr>PLANIRANJE PRIHODA PO EKONOMSKOJ KLASIFIKACIJI</vt:lpstr>
      <vt:lpstr>PLANIRANJE RASHODA PO EKONOMSKOJ KLASIFIKACIJI</vt:lpstr>
      <vt:lpstr>IZ PRAVILNIKA O IZVRŠENJU</vt:lpstr>
      <vt:lpstr>IZVORNI I TEKUĆI PLAN</vt:lpstr>
      <vt:lpstr>IZVRŠENJE PRIHODA PO EKONOMSKOJ KLASIFIKACIJI</vt:lpstr>
      <vt:lpstr>IZVRŠENJE RASHODA PO EKONOMSKOJ KLASIFIKACIJI</vt:lpstr>
      <vt:lpstr>PRIMJER IZVRŠENJA ...   PRORAČUNA ILI FINANCIJSKOG PLANA ŠKOLE</vt:lpstr>
      <vt:lpstr>PRIHODI I RASHODI PREMA IZVORIMA FINANCIRANJA</vt:lpstr>
      <vt:lpstr>PowerPoint prezentacija</vt:lpstr>
      <vt:lpstr>PowerPoint prezentacija</vt:lpstr>
      <vt:lpstr>PowerPoint prezentacija</vt:lpstr>
      <vt:lpstr>PowerPoint prezentacija</vt:lpstr>
      <vt:lpstr>IZVRŠENJE PRIHODA I RASHODA PREMA IZVORIMA FINANCIRANJA – IZ PRAVILNIKA O IZVRŠENJU</vt:lpstr>
      <vt:lpstr>RAZREDI I SKUPINE IZVORA FINANCIRANJA</vt:lpstr>
      <vt:lpstr>PowerPoint prezentacija</vt:lpstr>
      <vt:lpstr>PLANIRANJE RASHODA PREMA FUNKCIJSKOJ KLASIFIKACIJI</vt:lpstr>
      <vt:lpstr>IZVRŠENJE RASHODA PREMA FUNKCIJSKOJ KLASIFIKACIJI</vt:lpstr>
      <vt:lpstr>POSEBNI DIO IZVRŠENJA FINANCIJSKOG PLANA</vt:lpstr>
      <vt:lpstr>RASHODI PREMA PROGRAMSKOJ KLASIFIKACIJI</vt:lpstr>
      <vt:lpstr>PROGRAMSKA KLASIFIKACIJA</vt:lpstr>
      <vt:lpstr>IZ PRAVILNIKA O IZVRŠENJU</vt:lpstr>
      <vt:lpstr>PowerPoint prezentacija</vt:lpstr>
      <vt:lpstr>OBRAZLOŽENJE POLUGODIŠNJEG I GODIŠNJEG IZVJEŠTAJA O IZVRŠENJU FINANCIJSKOG PLANA</vt:lpstr>
      <vt:lpstr>POSEBNI IZVJEŠTAJ U POLUGODIŠNJEM I GODIŠNJEM IZVJEŠTAJU O IZVRŠENJU FINANCIJSKOG PLANA</vt:lpstr>
      <vt:lpstr>POLUGODIŠNJI IZVJEŠTAJ O IZVRŠENJU FINANCIJSKOG PLANA ZA 2022. GODINU</vt:lpstr>
      <vt:lpstr> PITANJE BR. 20. SREDSTVA SU UTROŠENA U SKLADU S FINANCIJSKIM PLANOM  </vt:lpstr>
      <vt:lpstr>PowerPoint prezentacija</vt:lpstr>
      <vt:lpstr>PREKRŠAJNE ODREDBE</vt:lpstr>
      <vt:lpstr>ZAHVALJUJEM SE NA POZORNOSTI!</vt:lpstr>
    </vt:vector>
  </TitlesOfParts>
  <Company>RIF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xxx</dc:creator>
  <cp:lastModifiedBy>PC</cp:lastModifiedBy>
  <cp:revision>104</cp:revision>
  <dcterms:created xsi:type="dcterms:W3CDTF">2012-09-19T13:04:13Z</dcterms:created>
  <dcterms:modified xsi:type="dcterms:W3CDTF">2022-03-30T21:40:43Z</dcterms:modified>
</cp:coreProperties>
</file>